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7" r:id="rId2"/>
    <p:sldId id="313" r:id="rId3"/>
    <p:sldId id="311" r:id="rId4"/>
    <p:sldId id="312" r:id="rId5"/>
    <p:sldId id="299" r:id="rId6"/>
    <p:sldId id="298" r:id="rId7"/>
    <p:sldId id="301" r:id="rId8"/>
    <p:sldId id="302" r:id="rId9"/>
    <p:sldId id="310" r:id="rId10"/>
    <p:sldId id="304" r:id="rId11"/>
    <p:sldId id="309" r:id="rId12"/>
    <p:sldId id="305" r:id="rId13"/>
    <p:sldId id="307" r:id="rId14"/>
    <p:sldId id="314" r:id="rId15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000000"/>
    <a:srgbClr val="ED7D31"/>
    <a:srgbClr val="0E5FB8"/>
    <a:srgbClr val="1A4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291" autoAdjust="0"/>
  </p:normalViewPr>
  <p:slideViewPr>
    <p:cSldViewPr snapToGrid="0">
      <p:cViewPr varScale="1">
        <p:scale>
          <a:sx n="82" d="100"/>
          <a:sy n="82" d="100"/>
        </p:scale>
        <p:origin x="141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104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696AD8-D233-49F7-AB8D-D2F78501F7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AA97F-CE5E-40D8-BFDC-7E6DC6240F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7301E-0F91-4B15-B720-8E5AE098D068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2F746-758A-48A3-B7F7-B68D5535E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106E6E-BC6D-40E2-A969-9931F53ACE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2BB5B-8836-40AE-9D9A-5CF76D700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16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EBCDB-7E37-4FD7-9558-9602CF4DFFD7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75771-4D94-4960-87AD-BF8356C2EC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345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7A1F-F17C-4A5A-89D4-00DA1C7E8005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0562-B3D0-457F-8C3A-58E3B0A60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9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23C2D-4B87-4BB5-A513-8053C8816F4F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0562-B3D0-457F-8C3A-58E3B0A60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7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27B2-F5E3-4C6C-9748-029B27F7627C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0562-B3D0-457F-8C3A-58E3B0A60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1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56FDB-7167-4A14-B8B2-3A133E64DBB1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0562-B3D0-457F-8C3A-58E3B0A60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3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6CA1-260E-4208-959A-ACE2C1C42492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0562-B3D0-457F-8C3A-58E3B0A60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0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6C6E-0D65-48E2-ABBA-5B0D449DDAB7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0562-B3D0-457F-8C3A-58E3B0A60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3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F792-56E5-4B07-AFFD-FBB5998EAF9E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0562-B3D0-457F-8C3A-58E3B0A60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9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10C2D-6C5B-40F4-83D2-8D346EF0EA06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0562-B3D0-457F-8C3A-58E3B0A60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0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77FF-92F0-41C1-855E-E7376E2CE967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0562-B3D0-457F-8C3A-58E3B0A60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8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4989-97E8-4414-831F-03C3343C33F6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0562-B3D0-457F-8C3A-58E3B0A60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1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F9C42-C76F-47D1-A748-0F888FA82CFA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0562-B3D0-457F-8C3A-58E3B0A60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6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085B5-D2AC-43C8-9E3B-4257D61358CB}" type="datetime1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D0562-B3D0-457F-8C3A-58E3B0A60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3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rdceslaskou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DE9CF-275A-4366-8CE6-B8496974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290" y="491766"/>
            <a:ext cx="6464710" cy="173524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KRAJÁNEK VE SVĚTĚ z.s.</a:t>
            </a:r>
            <a:br>
              <a:rPr lang="cs-CZ" b="1" spc="3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www.krajanekvesvete.cz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  <a:sym typeface="Webdings" panose="05030102010509060703" pitchFamily="18" charset="2"/>
              </a:rPr>
              <a:t>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spolek@krajanekvesvete.cz</a:t>
            </a: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0139E-384D-46B4-A95B-1158EA58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33" y="2227006"/>
            <a:ext cx="8221015" cy="458414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b="1" dirty="0">
                <a:solidFill>
                  <a:srgbClr val="C00000"/>
                </a:solidFill>
              </a:rPr>
              <a:t>Krajánek ve světě z.s. je nezávislá, dobrovolná iniciativa, která vznikla za účelem realizace projektu časopis Krajánek. </a:t>
            </a:r>
            <a:r>
              <a:rPr lang="cs-CZ" sz="2200" dirty="0"/>
              <a:t>Účelem spolku je kromě vydávání časopisu propagace českého jazyka, literatury a kultury, tvorba výukových materiálů, </a:t>
            </a:r>
            <a:r>
              <a:rPr lang="cs-CZ" sz="2200" b="1" dirty="0"/>
              <a:t>podpora mladé generace Čechů žijících v zahraničí</a:t>
            </a:r>
            <a:r>
              <a:rPr lang="cs-CZ" sz="2200" dirty="0"/>
              <a:t>, </a:t>
            </a:r>
            <a:r>
              <a:rPr lang="cs-CZ" sz="2200" b="1" dirty="0"/>
              <a:t>podpora bilingvnosti a multilingvnosti </a:t>
            </a:r>
            <a:r>
              <a:rPr lang="cs-CZ" sz="2200" dirty="0"/>
              <a:t>a další aktivity s tím spojené.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dirty="0"/>
              <a:t>Podporujeme </a:t>
            </a:r>
            <a:r>
              <a:rPr lang="cs-CZ" sz="2200" b="1" dirty="0"/>
              <a:t>výchovu kosmopolitních dětí </a:t>
            </a:r>
            <a:r>
              <a:rPr lang="cs-CZ" sz="2200" dirty="0"/>
              <a:t>s otevřenými názory, které ví, že různé kultury jsou založené na odlišné historii a tradicích. Pěstujeme u nich vztah a </a:t>
            </a:r>
            <a:r>
              <a:rPr lang="cs-CZ" sz="2200" b="1" dirty="0"/>
              <a:t>lásku k jejich českému původu</a:t>
            </a:r>
            <a:r>
              <a:rPr lang="cs-CZ" sz="2200" dirty="0"/>
              <a:t>, české zemi, její kultuře a jazyku. S tím se neodmyslitelně pojí i </a:t>
            </a:r>
            <a:r>
              <a:rPr lang="cs-CZ" sz="2200" b="1" dirty="0"/>
              <a:t>podpora čtení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200" b="1" dirty="0"/>
              <a:t>a čtenářské gramotnosti.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2832F17-9E6D-4652-9DCC-1D3DBB1C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3" y="491767"/>
            <a:ext cx="2000233" cy="941286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DC9D243-7B56-42D5-8143-455C270C2DC5}"/>
              </a:ext>
            </a:extLst>
          </p:cNvPr>
          <p:cNvSpPr txBox="1">
            <a:spLocks/>
          </p:cNvSpPr>
          <p:nvPr/>
        </p:nvSpPr>
        <p:spPr>
          <a:xfrm>
            <a:off x="3590203" y="6366234"/>
            <a:ext cx="5385846" cy="258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www.krajanekvesvete.cz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  <a:sym typeface="Webdings" panose="05030102010509060703" pitchFamily="18" charset="2"/>
              </a:rPr>
              <a:t>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spolek@krajanekvesvete.cz</a:t>
            </a: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754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DE9CF-275A-4366-8CE6-B8496974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06" y="491766"/>
            <a:ext cx="6035221" cy="941286"/>
          </a:xfrm>
        </p:spPr>
        <p:txBody>
          <a:bodyPr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cs-CZ" sz="32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DISTANČNÍ VZDĚLÁVÁNÍ</a:t>
            </a:r>
            <a:br>
              <a:rPr lang="cs-CZ" sz="36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cs-CZ" sz="18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českých dětí žijících v zahraničí</a:t>
            </a:r>
            <a:br>
              <a:rPr lang="cs-CZ" b="1" spc="3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0139E-384D-46B4-A95B-1158EA58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33" y="2227006"/>
            <a:ext cx="8221015" cy="4584145"/>
          </a:xfrm>
        </p:spPr>
        <p:txBody>
          <a:bodyPr>
            <a:noAutofit/>
          </a:bodyPr>
          <a:lstStyle/>
          <a:p>
            <a:r>
              <a:rPr lang="cs-CZ" sz="2000" dirty="0"/>
              <a:t>Projektový a pedagogický tým zajistí zpětnou vazbu pro děti, rodiče a další subjekty zapojené do projektu a vytvoří bezpečné prostředí pro výměnu zkušeností mezi rodiči. Děti se propojí s vrstevníky v zahraničí, kteří žijí v podobných podmínkách a stanou se součástí kolektivu. Výuka bude pedagogy koncipována tak, aby co nejvíce budovala kompetence žáků, jejich znalosti češtiny a vztah k mateřskému jazyku. Předpokládá se, že děti absolvují povinnou školní docházku v zahraničí, a proto při výuce bude kladen důraz zejména na verbální a písemné vyjadřování v českém jazyce a náhled do české kultury, tradic, reálií a historie.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Pilotní zavedení distanční výuky pro české děti žijící v zahraničí (pilotní třídy na úrovni 1. stupně ZŠ</a:t>
            </a:r>
            <a:r>
              <a:rPr lang="en-GB" sz="2000" dirty="0"/>
              <a:t>)</a:t>
            </a:r>
            <a:r>
              <a:rPr lang="cs-CZ" sz="2000" dirty="0"/>
              <a:t> pro šk.r. 2020–2021. Projekt je plánován jako mnoholetý s postupným nárůstem tříd.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dirty="0"/>
              <a:t>Územní vymezení projektu</a:t>
            </a:r>
            <a:r>
              <a:rPr lang="cs-CZ" sz="1800" dirty="0"/>
              <a:t> – </a:t>
            </a:r>
            <a:r>
              <a:rPr lang="cs-CZ" sz="1800" dirty="0">
                <a:solidFill>
                  <a:srgbClr val="C00000"/>
                </a:solidFill>
              </a:rPr>
              <a:t>celosvětové</a:t>
            </a:r>
            <a:endParaRPr lang="en-GB" sz="1800" dirty="0"/>
          </a:p>
          <a:p>
            <a:endParaRPr lang="en-GB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2832F17-9E6D-4652-9DCC-1D3DBB1C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3" y="491767"/>
            <a:ext cx="2000233" cy="941286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91CEA4E1-9250-4D38-AC10-9F0B83008E5A}"/>
              </a:ext>
            </a:extLst>
          </p:cNvPr>
          <p:cNvSpPr txBox="1">
            <a:spLocks/>
          </p:cNvSpPr>
          <p:nvPr/>
        </p:nvSpPr>
        <p:spPr>
          <a:xfrm>
            <a:off x="3590203" y="6366234"/>
            <a:ext cx="5385846" cy="258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www.krajanekvesvete.cz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  <a:sym typeface="Webdings" panose="05030102010509060703" pitchFamily="18" charset="2"/>
              </a:rPr>
              <a:t>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spolek@krajanekvesvete.cz</a:t>
            </a: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2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DE9CF-275A-4366-8CE6-B8496974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06" y="491766"/>
            <a:ext cx="6035221" cy="941286"/>
          </a:xfrm>
        </p:spPr>
        <p:txBody>
          <a:bodyPr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cs-CZ" sz="32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DISTANČNÍ VZDĚLÁVÁNÍ</a:t>
            </a:r>
            <a:br>
              <a:rPr lang="cs-CZ" sz="36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cs-CZ" sz="18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českých dětí žijících v zahraničí</a:t>
            </a:r>
            <a:br>
              <a:rPr lang="cs-CZ" b="1" spc="3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0139E-384D-46B4-A95B-1158EA58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33" y="2227006"/>
            <a:ext cx="8221015" cy="4584145"/>
          </a:xfrm>
        </p:spPr>
        <p:txBody>
          <a:bodyPr>
            <a:noAutofit/>
          </a:bodyPr>
          <a:lstStyle/>
          <a:p>
            <a:r>
              <a:rPr lang="cs-CZ" b="1" dirty="0"/>
              <a:t>PARTNEŘI PROJEKTU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2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2832F17-9E6D-4652-9DCC-1D3DBB1C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0" y="491766"/>
            <a:ext cx="2000233" cy="94128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2F9D2B7-6899-4C39-8F1D-629505E045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191" y="3489914"/>
            <a:ext cx="1693507" cy="1693507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4310D7-7ECE-498F-89E8-680F14D9D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33" y="3293972"/>
            <a:ext cx="2316392" cy="1889449"/>
          </a:xfrm>
          <a:prstGeom prst="rect">
            <a:avLst/>
          </a:prstGeom>
        </p:spPr>
      </p:pic>
      <p:pic>
        <p:nvPicPr>
          <p:cNvPr id="1026" name="Picture 2" descr="MŠMT: Harmonogram uvolňování opatření v oblasti školství ...">
            <a:extLst>
              <a:ext uri="{FF2B5EF4-FFF2-40B4-BE49-F238E27FC236}">
                <a16:creationId xmlns:a16="http://schemas.microsoft.com/office/drawing/2014/main" id="{CCC7CA83-9B70-4C62-9F28-8959695E4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8" y="3523301"/>
            <a:ext cx="3426658" cy="16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14C1E1D8-DC41-484A-9A20-3E74020B36D3}"/>
              </a:ext>
            </a:extLst>
          </p:cNvPr>
          <p:cNvSpPr txBox="1">
            <a:spLocks/>
          </p:cNvSpPr>
          <p:nvPr/>
        </p:nvSpPr>
        <p:spPr>
          <a:xfrm>
            <a:off x="3590203" y="6366234"/>
            <a:ext cx="5385846" cy="258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www.krajanekvesvete.cz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  <a:sym typeface="Webdings" panose="05030102010509060703" pitchFamily="18" charset="2"/>
              </a:rPr>
              <a:t>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spolek@krajanekvesvete.cz</a:t>
            </a: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6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DE9CF-275A-4366-8CE6-B8496974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06" y="491766"/>
            <a:ext cx="6035221" cy="941286"/>
          </a:xfrm>
        </p:spPr>
        <p:txBody>
          <a:bodyPr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cs-CZ" sz="32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DISTANČNÍ VZDĚLÁVÁNÍ</a:t>
            </a:r>
            <a:br>
              <a:rPr lang="cs-CZ" sz="36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cs-CZ" sz="18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českých dětí žijících v zahraničí</a:t>
            </a:r>
            <a:br>
              <a:rPr lang="cs-CZ" b="1" spc="3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0139E-384D-46B4-A95B-1158EA58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92" y="1685830"/>
            <a:ext cx="8221015" cy="4584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u="sng" dirty="0"/>
              <a:t>Časový harmonogram</a:t>
            </a:r>
            <a:endParaRPr lang="en-GB" sz="2000" dirty="0"/>
          </a:p>
          <a:p>
            <a:pPr marL="0" indent="0">
              <a:buNone/>
            </a:pPr>
            <a:r>
              <a:rPr lang="cs-CZ" sz="2000" b="1" dirty="0"/>
              <a:t>podzim 2019 a jaro 2020</a:t>
            </a:r>
            <a:r>
              <a:rPr lang="cs-CZ" sz="2000" dirty="0"/>
              <a:t> - Setkání organizačního týmu: vedení spolupracující české školy, pedagogický tým, projektový tým, Krajánek ve světě, další partneři projektu. Práce v pracovní skupině.</a:t>
            </a:r>
            <a:endParaRPr lang="en-GB" sz="2000" dirty="0"/>
          </a:p>
          <a:p>
            <a:pPr marL="0" indent="0">
              <a:buNone/>
            </a:pPr>
            <a:r>
              <a:rPr lang="cs-CZ" sz="2000" b="1" dirty="0"/>
              <a:t>červen 2020</a:t>
            </a:r>
            <a:r>
              <a:rPr lang="cs-CZ" sz="2000" dirty="0"/>
              <a:t> </a:t>
            </a:r>
            <a:endParaRPr lang="en-GB" sz="2000" dirty="0"/>
          </a:p>
          <a:p>
            <a:r>
              <a:rPr lang="cs-CZ" sz="2000" dirty="0"/>
              <a:t>Veřejné vyhlášení pilotního projektu, registrace zájemců, testování funkčnosti technologií, vychytávání případných technických problémů, komunikace s pedagogickým týmem.</a:t>
            </a:r>
            <a:endParaRPr lang="en-GB" sz="2000" dirty="0"/>
          </a:p>
          <a:p>
            <a:pPr marL="0" indent="0">
              <a:buNone/>
            </a:pPr>
            <a:r>
              <a:rPr lang="cs-CZ" sz="2000" b="1" dirty="0"/>
              <a:t>červen/červenec 2020</a:t>
            </a:r>
            <a:endParaRPr lang="en-GB" sz="2000" dirty="0"/>
          </a:p>
          <a:p>
            <a:r>
              <a:rPr lang="cs-CZ" sz="2000" dirty="0"/>
              <a:t>Otevřená online schůzka rodičů, potenciálních žáků, zástupců pedagogického a projektového týmu s cílem předvést ukázkovou hodinu a v praxi ukázat způsob realizace výuky. </a:t>
            </a:r>
            <a:endParaRPr lang="en-GB" sz="2000" dirty="0"/>
          </a:p>
          <a:p>
            <a:r>
              <a:rPr lang="cs-CZ" sz="2000" dirty="0"/>
              <a:t>Zápis dětí do pilotních tříd - přezkoušení jejich dovedností, individuální rozhovor s rodiči ohledně přípravy dítěte s cílem zajistit co nejsnazší začlenění dětí do třídy.</a:t>
            </a:r>
            <a:endParaRPr lang="en-GB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2832F17-9E6D-4652-9DCC-1D3DBB1C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3" y="491767"/>
            <a:ext cx="2000233" cy="941286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9FA438BD-41D7-4A7E-A170-7A0B8257458B}"/>
              </a:ext>
            </a:extLst>
          </p:cNvPr>
          <p:cNvSpPr txBox="1">
            <a:spLocks/>
          </p:cNvSpPr>
          <p:nvPr/>
        </p:nvSpPr>
        <p:spPr>
          <a:xfrm>
            <a:off x="3655517" y="6522752"/>
            <a:ext cx="5385846" cy="258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www.krajanekvesvete.cz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  <a:sym typeface="Webdings" panose="05030102010509060703" pitchFamily="18" charset="2"/>
              </a:rPr>
              <a:t>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spolek@krajanekvesvete.cz</a:t>
            </a: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4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DE9CF-275A-4366-8CE6-B8496974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06" y="491766"/>
            <a:ext cx="6035221" cy="941286"/>
          </a:xfrm>
        </p:spPr>
        <p:txBody>
          <a:bodyPr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cs-CZ" sz="32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DISTANČNÍ VZDĚLÁVÁNÍ</a:t>
            </a:r>
            <a:br>
              <a:rPr lang="cs-CZ" sz="36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cs-CZ" sz="18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českých dětí žijících v zahraničí</a:t>
            </a:r>
            <a:br>
              <a:rPr lang="cs-CZ" b="1" spc="3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0139E-384D-46B4-A95B-1158EA58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92" y="1685830"/>
            <a:ext cx="8221015" cy="4584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u="sng" dirty="0"/>
              <a:t>Časový harmonogram</a:t>
            </a:r>
            <a:endParaRPr lang="en-GB" sz="2000" dirty="0"/>
          </a:p>
          <a:p>
            <a:pPr marL="0" indent="0">
              <a:buNone/>
            </a:pPr>
            <a:r>
              <a:rPr lang="cs-CZ" sz="2000" b="1" dirty="0"/>
              <a:t>červenec/srpen 2020</a:t>
            </a:r>
            <a:endParaRPr lang="en-GB" sz="2000" dirty="0"/>
          </a:p>
          <a:p>
            <a:r>
              <a:rPr lang="cs-CZ" sz="2000" dirty="0"/>
              <a:t>Komunikace s rodiči, zodpovídání dotazů, zajištění učebních materiálů a jejich zaslání dětem, vytvoření podpůrné skupiny pro rodiče, kteří se účastní distanční výuky, vytvoření sekce pro stažení výukových materiálů, konkrétní časové rozvržení školního roku 2020–2021.</a:t>
            </a:r>
            <a:endParaRPr lang="en-GB" sz="2000" dirty="0"/>
          </a:p>
          <a:p>
            <a:pPr marL="0" indent="0">
              <a:buNone/>
            </a:pPr>
            <a:r>
              <a:rPr lang="cs-CZ" sz="2000" b="1" dirty="0"/>
              <a:t>září 2020</a:t>
            </a:r>
            <a:endParaRPr lang="en-GB" sz="2000" dirty="0"/>
          </a:p>
          <a:p>
            <a:r>
              <a:rPr lang="cs-CZ" sz="2000" dirty="0"/>
              <a:t>Zahájení výuky, intenzivní komunikace projektového týmu rodiči s cílem zajištění hladkého startu a průběhu výuky zejména v prvních vyučovacích hodinách, intenzivní komunikace pedagogů s rodiči s cílem vypíchnout silné a slabé stránky dětí a navržení aktivit a domácí přípravy. </a:t>
            </a:r>
            <a:endParaRPr lang="en-GB" sz="2000" dirty="0"/>
          </a:p>
          <a:p>
            <a:pPr marL="0" indent="0">
              <a:buNone/>
            </a:pPr>
            <a:r>
              <a:rPr lang="cs-CZ" sz="2000" b="1" dirty="0"/>
              <a:t>říjen 2020–červen 2021 (v průběhu školního roku)</a:t>
            </a:r>
            <a:endParaRPr lang="en-GB" sz="2000" dirty="0"/>
          </a:p>
          <a:p>
            <a:r>
              <a:rPr lang="cs-CZ" sz="2000" dirty="0"/>
              <a:t>Zajištění hladkého průběhu výuky, pravidelné zprávy pro rodiče, komunikace s účastníky projektu, vyhodnocení zpětné vazby, pravidelné hodnocení pokroku žáků. Počítá se s přezkoušením v pololetí a na konci šk.r.</a:t>
            </a:r>
            <a:endParaRPr lang="en-GB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2832F17-9E6D-4652-9DCC-1D3DBB1C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3" y="491767"/>
            <a:ext cx="2000233" cy="94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90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2832F17-9E6D-4652-9DCC-1D3DBB1C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36" y="1182647"/>
            <a:ext cx="5287727" cy="248834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81A8AFF2-3A73-422F-91A9-D2A4672D2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15659"/>
            <a:ext cx="9144000" cy="2488342"/>
          </a:xfrm>
        </p:spPr>
        <p:txBody>
          <a:bodyPr anchor="t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Nezávislá, dobrovolná iniciativa - zapsaný spolek </a:t>
            </a:r>
            <a:b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vedený u Krajského soudu v Hradci králové, oddíl L, vložka 12642</a:t>
            </a:r>
          </a:p>
          <a:p>
            <a:pPr marL="0" indent="0" algn="ctr">
              <a:lnSpc>
                <a:spcPct val="100000"/>
              </a:lnSpc>
              <a:buNone/>
            </a:pPr>
            <a:b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Rovné 5, Dobré, Dobruška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  <a:sym typeface="Webdings" panose="05030102010509060703" pitchFamily="18" charset="2"/>
              </a:rPr>
              <a:t>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 IČ: 073 69 522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Předsedkyně a kontaktní osoba: LENKA KANELLIA</a:t>
            </a:r>
          </a:p>
          <a:p>
            <a:pPr marL="0" indent="0" algn="ctr">
              <a:lnSpc>
                <a:spcPct val="100000"/>
              </a:lnSpc>
              <a:buNone/>
            </a:pPr>
            <a:b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cs-CZ" sz="2200" dirty="0">
                <a:solidFill>
                  <a:srgbClr val="002060"/>
                </a:solidFill>
                <a:latin typeface="Bahnschrift" panose="020B0502040204020203" pitchFamily="34" charset="0"/>
              </a:rPr>
              <a:t>www.krajanekvesvete.cz </a:t>
            </a:r>
            <a:r>
              <a:rPr lang="cs-CZ" sz="2200" dirty="0">
                <a:solidFill>
                  <a:srgbClr val="002060"/>
                </a:solidFill>
                <a:latin typeface="Bahnschrift" panose="020B0502040204020203" pitchFamily="34" charset="0"/>
                <a:sym typeface="Webdings" panose="05030102010509060703" pitchFamily="18" charset="2"/>
              </a:rPr>
              <a:t> </a:t>
            </a:r>
            <a:r>
              <a:rPr lang="cs-CZ" sz="2200" dirty="0">
                <a:solidFill>
                  <a:srgbClr val="002060"/>
                </a:solidFill>
                <a:latin typeface="Bahnschrift" panose="020B0502040204020203" pitchFamily="34" charset="0"/>
              </a:rPr>
              <a:t>spolek@krajanekvesvete.cz</a:t>
            </a:r>
          </a:p>
        </p:txBody>
      </p:sp>
    </p:spTree>
    <p:extLst>
      <p:ext uri="{BB962C8B-B14F-4D97-AF65-F5344CB8AC3E}">
        <p14:creationId xmlns:p14="http://schemas.microsoft.com/office/powerpoint/2010/main" val="83060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0139E-384D-46B4-A95B-1158EA58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33" y="2227006"/>
            <a:ext cx="8221015" cy="458414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600" b="1" dirty="0">
                <a:solidFill>
                  <a:srgbClr val="C00000"/>
                </a:solidFill>
              </a:rPr>
              <a:t>Časopis KRAJÁNEK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600" b="1" dirty="0">
                <a:solidFill>
                  <a:srgbClr val="C00000"/>
                </a:solidFill>
              </a:rPr>
              <a:t>Malí spisovatelé a ilustrátoři (Černoočko)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600" b="1" dirty="0">
                <a:solidFill>
                  <a:srgbClr val="C00000"/>
                </a:solidFill>
              </a:rPr>
              <a:t>Děti a dospělí čtou Vhrstiho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600" b="1" dirty="0">
                <a:solidFill>
                  <a:srgbClr val="C00000"/>
                </a:solidFill>
              </a:rPr>
              <a:t>Krajánkova pošta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sz="1200" b="1" dirty="0">
              <a:solidFill>
                <a:srgbClr val="C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3600" b="1" dirty="0">
                <a:solidFill>
                  <a:srgbClr val="C00000"/>
                </a:solidFill>
              </a:rPr>
              <a:t>Distanční vzdělávání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cs-CZ" sz="36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2832F17-9E6D-4652-9DCC-1D3DBB1C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3" y="491767"/>
            <a:ext cx="2000233" cy="941286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DC9D243-7B56-42D5-8143-455C270C2DC5}"/>
              </a:ext>
            </a:extLst>
          </p:cNvPr>
          <p:cNvSpPr txBox="1">
            <a:spLocks/>
          </p:cNvSpPr>
          <p:nvPr/>
        </p:nvSpPr>
        <p:spPr>
          <a:xfrm>
            <a:off x="3590203" y="6366234"/>
            <a:ext cx="5385846" cy="258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www.krajanekvesvete.cz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  <a:sym typeface="Webdings" panose="05030102010509060703" pitchFamily="18" charset="2"/>
              </a:rPr>
              <a:t>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spolek@krajanekvesvete.cz</a:t>
            </a: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71BD6DC-5103-466C-87D1-ED6086545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06" y="491766"/>
            <a:ext cx="6035221" cy="941286"/>
          </a:xfrm>
        </p:spPr>
        <p:txBody>
          <a:bodyPr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cs-CZ" sz="32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NADNÁRODNÍ PROJEKTY</a:t>
            </a:r>
            <a:br>
              <a:rPr lang="cs-CZ" sz="36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cs-CZ" sz="18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propojování českých komunit, krajanů a krajanských spolků v zahraničí</a:t>
            </a:r>
            <a:br>
              <a:rPr lang="cs-CZ" sz="18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6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353F85F-C06D-4664-B709-D7A579DC4364}"/>
              </a:ext>
            </a:extLst>
          </p:cNvPr>
          <p:cNvSpPr txBox="1">
            <a:spLocks/>
          </p:cNvSpPr>
          <p:nvPr/>
        </p:nvSpPr>
        <p:spPr>
          <a:xfrm>
            <a:off x="811764" y="2915543"/>
            <a:ext cx="7712123" cy="3564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dirty="0"/>
              <a:t>Nápad příběhu na pokračování vznikl ve snaze </a:t>
            </a:r>
            <a:r>
              <a:rPr lang="cs-CZ" sz="2200" b="1" dirty="0"/>
              <a:t>propojit české děti v zahraničí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sz="2200" b="1" dirty="0"/>
              <a:t>První díl </a:t>
            </a:r>
            <a:r>
              <a:rPr lang="en-GB" sz="2200" dirty="0" err="1"/>
              <a:t>příběh</a:t>
            </a:r>
            <a:r>
              <a:rPr lang="cs-CZ" sz="2200" dirty="0"/>
              <a:t>ů</a:t>
            </a:r>
            <a:r>
              <a:rPr lang="en-GB" sz="2200" dirty="0"/>
              <a:t> </a:t>
            </a:r>
            <a:r>
              <a:rPr lang="en-GB" sz="2200" dirty="0" err="1"/>
              <a:t>strašidláckého</a:t>
            </a:r>
            <a:r>
              <a:rPr lang="en-GB" sz="2200" dirty="0"/>
              <a:t> </a:t>
            </a:r>
            <a:r>
              <a:rPr lang="en-GB" sz="2200" dirty="0" err="1"/>
              <a:t>strašidýlka</a:t>
            </a:r>
            <a:r>
              <a:rPr lang="en-GB" sz="2200" dirty="0"/>
              <a:t> </a:t>
            </a:r>
            <a:r>
              <a:rPr lang="en-GB" sz="2200" dirty="0" err="1"/>
              <a:t>Černoočka</a:t>
            </a:r>
            <a:r>
              <a:rPr lang="en-GB" sz="2200" dirty="0"/>
              <a:t>, </a:t>
            </a:r>
            <a:r>
              <a:rPr lang="en-GB" sz="2200" dirty="0" err="1"/>
              <a:t>víly</a:t>
            </a:r>
            <a:r>
              <a:rPr lang="en-GB" sz="2200" dirty="0"/>
              <a:t> </a:t>
            </a:r>
            <a:r>
              <a:rPr lang="en-GB" sz="2200" dirty="0" err="1"/>
              <a:t>Elišky</a:t>
            </a:r>
            <a:r>
              <a:rPr lang="en-GB" sz="2200" dirty="0"/>
              <a:t>, </a:t>
            </a:r>
            <a:r>
              <a:rPr lang="en-GB" sz="2200" dirty="0" err="1"/>
              <a:t>žabích</a:t>
            </a:r>
            <a:r>
              <a:rPr lang="en-GB" sz="2200" dirty="0"/>
              <a:t> </a:t>
            </a:r>
            <a:r>
              <a:rPr lang="en-GB" sz="2200" dirty="0" err="1"/>
              <a:t>kamarádů</a:t>
            </a:r>
            <a:r>
              <a:rPr lang="en-GB" sz="2200" dirty="0"/>
              <a:t> a </a:t>
            </a:r>
            <a:r>
              <a:rPr lang="en-GB" sz="2200" dirty="0" err="1"/>
              <a:t>dalších</a:t>
            </a:r>
            <a:r>
              <a:rPr lang="en-GB" sz="2200" dirty="0"/>
              <a:t> </a:t>
            </a:r>
            <a:r>
              <a:rPr lang="en-GB" sz="2200" dirty="0" err="1"/>
              <a:t>zvířátek</a:t>
            </a:r>
            <a:r>
              <a:rPr lang="en-GB" sz="2200" dirty="0"/>
              <a:t> z </a:t>
            </a:r>
            <a:r>
              <a:rPr lang="en-GB" sz="2200" dirty="0" err="1"/>
              <a:t>louky</a:t>
            </a:r>
            <a:r>
              <a:rPr lang="en-GB" sz="2200" dirty="0"/>
              <a:t> u </a:t>
            </a:r>
            <a:r>
              <a:rPr lang="en-GB" sz="2200" dirty="0" err="1"/>
              <a:t>potoka</a:t>
            </a:r>
            <a:r>
              <a:rPr lang="en-GB" sz="2200" dirty="0"/>
              <a:t> </a:t>
            </a:r>
            <a:r>
              <a:rPr lang="cs-CZ" sz="2200" dirty="0"/>
              <a:t>vyšel </a:t>
            </a:r>
            <a:r>
              <a:rPr lang="cs-CZ" sz="2200" b="1" dirty="0"/>
              <a:t>v létě </a:t>
            </a:r>
            <a:r>
              <a:rPr lang="en-GB" sz="2200" b="1" dirty="0"/>
              <a:t>2016 </a:t>
            </a:r>
            <a:r>
              <a:rPr lang="cs-CZ" sz="2200" b="1" dirty="0"/>
              <a:t>.</a:t>
            </a:r>
          </a:p>
          <a:p>
            <a:pPr marL="0" indent="0">
              <a:buNone/>
            </a:pPr>
            <a:r>
              <a:rPr lang="cs-CZ" sz="2000" dirty="0"/>
              <a:t>Dosud se zapojilo </a:t>
            </a:r>
            <a:r>
              <a:rPr lang="cs-CZ" sz="2000" b="1" dirty="0"/>
              <a:t>17 států z celého světa.</a:t>
            </a:r>
          </a:p>
          <a:p>
            <a:pPr marL="0" indent="0">
              <a:buNone/>
            </a:pPr>
            <a:r>
              <a:rPr lang="cs-CZ" sz="2000" dirty="0"/>
              <a:t>Francie, Itálie, Řecko, Turecko, SAE, ČR, Rakousko, USA, Německo, Španělsko, Finsko, Malta, Austrálie, Velká Británie, Nizozemí, Švýcarsko, Nový Zéland.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541C1AB6-E704-4649-83C9-9423ACA88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2000233" cy="941286"/>
          </a:xfrm>
          <a:prstGeom prst="rect">
            <a:avLst/>
          </a:prstGeom>
        </p:spPr>
      </p:pic>
      <p:pic>
        <p:nvPicPr>
          <p:cNvPr id="4" name="Picture 3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E5947AE3-CABB-4E4B-AE17-EAC8DDD90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8" t="19971" r="5198"/>
          <a:stretch/>
        </p:blipFill>
        <p:spPr>
          <a:xfrm>
            <a:off x="4404843" y="231827"/>
            <a:ext cx="4394718" cy="11664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8F7E484-554A-4D41-9978-0579784E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475" y="1664032"/>
            <a:ext cx="78867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cs-CZ" sz="36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Příběhy psané na motivy nápadů dětí z celého světa!</a:t>
            </a:r>
            <a:br>
              <a:rPr lang="en-GB" dirty="0"/>
            </a:br>
            <a:endParaRPr lang="en-GB" sz="3000" dirty="0"/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5F91B523-5453-409F-842E-CB1A18867B32}"/>
              </a:ext>
            </a:extLst>
          </p:cNvPr>
          <p:cNvSpPr txBox="1">
            <a:spLocks/>
          </p:cNvSpPr>
          <p:nvPr/>
        </p:nvSpPr>
        <p:spPr>
          <a:xfrm>
            <a:off x="3590203" y="6366234"/>
            <a:ext cx="5385846" cy="258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www.krajanekvesvete.cz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  <a:sym typeface="Webdings" panose="05030102010509060703" pitchFamily="18" charset="2"/>
              </a:rPr>
              <a:t>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spolek@krajanekvesvete.cz</a:t>
            </a: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49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353F85F-C06D-4664-B709-D7A579DC4364}"/>
              </a:ext>
            </a:extLst>
          </p:cNvPr>
          <p:cNvSpPr txBox="1">
            <a:spLocks/>
          </p:cNvSpPr>
          <p:nvPr/>
        </p:nvSpPr>
        <p:spPr>
          <a:xfrm>
            <a:off x="707402" y="2928580"/>
            <a:ext cx="7712123" cy="3564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2000" dirty="0" err="1"/>
              <a:t>Propojování</a:t>
            </a:r>
            <a:r>
              <a:rPr lang="en-GB" sz="2000" dirty="0"/>
              <a:t> </a:t>
            </a:r>
            <a:r>
              <a:rPr lang="en-GB" sz="2000" dirty="0" err="1"/>
              <a:t>dětí</a:t>
            </a:r>
            <a:r>
              <a:rPr lang="en-GB" sz="2000" dirty="0"/>
              <a:t>, </a:t>
            </a:r>
            <a:r>
              <a:rPr lang="en-GB" sz="2000" dirty="0" err="1"/>
              <a:t>krajanů</a:t>
            </a:r>
            <a:r>
              <a:rPr lang="en-GB" sz="2000" dirty="0"/>
              <a:t> a </a:t>
            </a:r>
            <a:r>
              <a:rPr lang="en-GB" sz="2000" dirty="0" err="1"/>
              <a:t>krajanských</a:t>
            </a:r>
            <a:r>
              <a:rPr lang="en-GB" sz="2000" dirty="0"/>
              <a:t> </a:t>
            </a:r>
            <a:r>
              <a:rPr lang="en-GB" sz="2000" dirty="0" err="1"/>
              <a:t>spolků</a:t>
            </a:r>
            <a:r>
              <a:rPr lang="en-GB" sz="2000" dirty="0"/>
              <a:t> je </a:t>
            </a:r>
            <a:r>
              <a:rPr lang="en-GB" sz="2000" dirty="0" err="1"/>
              <a:t>jedním</a:t>
            </a:r>
            <a:r>
              <a:rPr lang="en-GB" sz="2000" dirty="0"/>
              <a:t> z </a:t>
            </a:r>
            <a:r>
              <a:rPr lang="en-GB" sz="2000" dirty="0" err="1"/>
              <a:t>cílů</a:t>
            </a:r>
            <a:r>
              <a:rPr lang="en-GB" sz="2000" dirty="0"/>
              <a:t> </a:t>
            </a:r>
            <a:r>
              <a:rPr lang="en-GB" sz="2000" dirty="0" err="1"/>
              <a:t>spolku</a:t>
            </a:r>
            <a:r>
              <a:rPr lang="en-GB" sz="2000" dirty="0"/>
              <a:t> </a:t>
            </a:r>
            <a:r>
              <a:rPr lang="en-GB" sz="2000" dirty="0" err="1"/>
              <a:t>Krajánek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světě</a:t>
            </a:r>
            <a:r>
              <a:rPr lang="en-GB" sz="2000" dirty="0"/>
              <a:t>, </a:t>
            </a:r>
            <a:r>
              <a:rPr lang="en-GB" sz="2000" dirty="0" err="1"/>
              <a:t>i</a:t>
            </a:r>
            <a:r>
              <a:rPr lang="en-GB" sz="2000" dirty="0"/>
              <a:t> proto </a:t>
            </a:r>
            <a:r>
              <a:rPr lang="en-GB" sz="2000" dirty="0" err="1"/>
              <a:t>jsme</a:t>
            </a:r>
            <a:r>
              <a:rPr lang="en-GB" sz="2000" dirty="0"/>
              <a:t> se </a:t>
            </a:r>
            <a:r>
              <a:rPr lang="en-GB" sz="2000" dirty="0" err="1"/>
              <a:t>rozhodli</a:t>
            </a:r>
            <a:r>
              <a:rPr lang="en-GB" sz="2000" dirty="0"/>
              <a:t> od </a:t>
            </a:r>
            <a:r>
              <a:rPr lang="en-GB" sz="2000" dirty="0" err="1"/>
              <a:t>roku</a:t>
            </a:r>
            <a:r>
              <a:rPr lang="en-GB" sz="2000" dirty="0"/>
              <a:t> 2020 </a:t>
            </a:r>
            <a:r>
              <a:rPr lang="en-GB" sz="2000" dirty="0" err="1"/>
              <a:t>projekt</a:t>
            </a:r>
            <a:r>
              <a:rPr lang="en-GB" sz="2000" dirty="0"/>
              <a:t> </a:t>
            </a:r>
            <a:r>
              <a:rPr lang="en-GB" sz="2000" dirty="0" err="1"/>
              <a:t>otevřít</a:t>
            </a:r>
            <a:r>
              <a:rPr lang="en-GB" sz="2000" dirty="0"/>
              <a:t> </a:t>
            </a:r>
            <a:r>
              <a:rPr lang="en-GB" sz="2000" dirty="0" err="1"/>
              <a:t>široké</a:t>
            </a:r>
            <a:r>
              <a:rPr lang="en-GB" sz="2000" dirty="0"/>
              <a:t> </a:t>
            </a:r>
            <a:r>
              <a:rPr lang="en-GB" sz="2000" dirty="0" err="1"/>
              <a:t>krajanské</a:t>
            </a:r>
            <a:r>
              <a:rPr lang="en-GB" sz="2000" dirty="0"/>
              <a:t> </a:t>
            </a:r>
            <a:r>
              <a:rPr lang="en-GB" sz="2000" dirty="0" err="1"/>
              <a:t>komunitě</a:t>
            </a:r>
            <a:r>
              <a:rPr lang="en-GB" sz="2000" dirty="0"/>
              <a:t> a </a:t>
            </a:r>
            <a:r>
              <a:rPr lang="en-GB" sz="2000" dirty="0" err="1"/>
              <a:t>umožnit</a:t>
            </a:r>
            <a:r>
              <a:rPr lang="en-GB" sz="2000" dirty="0"/>
              <a:t> </a:t>
            </a:r>
            <a:r>
              <a:rPr lang="en-GB" sz="2000" dirty="0" err="1"/>
              <a:t>zapojení</a:t>
            </a:r>
            <a:r>
              <a:rPr lang="en-GB" sz="2000" dirty="0"/>
              <a:t> </a:t>
            </a:r>
            <a:r>
              <a:rPr lang="en-GB" sz="2000" dirty="0" err="1"/>
              <a:t>rodinám</a:t>
            </a:r>
            <a:r>
              <a:rPr lang="en-GB" sz="2000" dirty="0"/>
              <a:t>, </a:t>
            </a:r>
            <a:r>
              <a:rPr lang="en-GB" sz="2000" dirty="0" err="1"/>
              <a:t>krajanským</a:t>
            </a:r>
            <a:r>
              <a:rPr lang="en-GB" sz="2000" dirty="0"/>
              <a:t> </a:t>
            </a:r>
            <a:r>
              <a:rPr lang="en-GB" sz="2000" dirty="0" err="1"/>
              <a:t>spolkům</a:t>
            </a:r>
            <a:r>
              <a:rPr lang="en-GB" sz="2000" dirty="0"/>
              <a:t> a </a:t>
            </a:r>
            <a:r>
              <a:rPr lang="en-GB" sz="2000" dirty="0" err="1"/>
              <a:t>českým</a:t>
            </a:r>
            <a:r>
              <a:rPr lang="en-GB" sz="2000" dirty="0"/>
              <a:t> </a:t>
            </a:r>
            <a:r>
              <a:rPr lang="en-GB" sz="2000" dirty="0" err="1"/>
              <a:t>školám</a:t>
            </a:r>
            <a:r>
              <a:rPr lang="en-GB" sz="2000" dirty="0"/>
              <a:t> v </a:t>
            </a:r>
            <a:r>
              <a:rPr lang="en-GB" sz="2000" dirty="0" err="1"/>
              <a:t>zahraničí</a:t>
            </a:r>
            <a:r>
              <a:rPr lang="en-GB" sz="2000" dirty="0"/>
              <a:t>.</a:t>
            </a:r>
          </a:p>
          <a:p>
            <a:pPr fontAlgn="base"/>
            <a:endParaRPr lang="en-GB" sz="2000" dirty="0"/>
          </a:p>
          <a:p>
            <a:pPr fontAlgn="base"/>
            <a:r>
              <a:rPr lang="en-GB" sz="2000" dirty="0" err="1"/>
              <a:t>Prvn</a:t>
            </a:r>
            <a:r>
              <a:rPr lang="cs-CZ" sz="2000" dirty="0"/>
              <a:t>í otevřená výzva proběhla</a:t>
            </a:r>
            <a:r>
              <a:rPr lang="cs-CZ" sz="2000" b="1" dirty="0"/>
              <a:t> v únoru 2020.</a:t>
            </a:r>
          </a:p>
          <a:p>
            <a:pPr fontAlgn="base"/>
            <a:r>
              <a:rPr lang="cs-CZ" sz="2000" dirty="0"/>
              <a:t>Příští otevřená výzva je plánovaná na </a:t>
            </a:r>
            <a:r>
              <a:rPr lang="cs-CZ" sz="2000" b="1" dirty="0"/>
              <a:t>listopad 2020.</a:t>
            </a:r>
          </a:p>
          <a:p>
            <a:pPr fontAlgn="base"/>
            <a:endParaRPr lang="en-GB" sz="2000" b="1" dirty="0"/>
          </a:p>
          <a:p>
            <a:pPr fontAlgn="base"/>
            <a:r>
              <a:rPr lang="en-GB" sz="2000" dirty="0" err="1"/>
              <a:t>Autorkou</a:t>
            </a:r>
            <a:r>
              <a:rPr lang="en-GB" sz="2000" dirty="0"/>
              <a:t> a </a:t>
            </a:r>
            <a:r>
              <a:rPr lang="en-GB" sz="2000" dirty="0" err="1"/>
              <a:t>koordinátorkou</a:t>
            </a:r>
            <a:r>
              <a:rPr lang="en-GB" sz="2000" dirty="0"/>
              <a:t> </a:t>
            </a:r>
            <a:r>
              <a:rPr lang="en-GB" sz="2000" dirty="0" err="1"/>
              <a:t>projektu</a:t>
            </a:r>
            <a:r>
              <a:rPr lang="en-GB" sz="2000" dirty="0"/>
              <a:t> je Lenka Kanellia.</a:t>
            </a:r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541C1AB6-E704-4649-83C9-9423ACA88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2000233" cy="941286"/>
          </a:xfrm>
          <a:prstGeom prst="rect">
            <a:avLst/>
          </a:prstGeom>
        </p:spPr>
      </p:pic>
      <p:pic>
        <p:nvPicPr>
          <p:cNvPr id="4" name="Picture 3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E5947AE3-CABB-4E4B-AE17-EAC8DDD90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8" t="19971" r="5198"/>
          <a:stretch/>
        </p:blipFill>
        <p:spPr>
          <a:xfrm>
            <a:off x="4404843" y="231827"/>
            <a:ext cx="4394718" cy="11664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8F7E484-554A-4D41-9978-0579784E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475" y="1664032"/>
            <a:ext cx="78867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cs-CZ" sz="36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Příběhy psané na motivy nápadů dětí z celého světa!</a:t>
            </a:r>
            <a:br>
              <a:rPr lang="en-GB" dirty="0"/>
            </a:br>
            <a:endParaRPr lang="en-GB" sz="3000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73F4952-019C-488F-B29E-43693831D714}"/>
              </a:ext>
            </a:extLst>
          </p:cNvPr>
          <p:cNvSpPr txBox="1">
            <a:spLocks/>
          </p:cNvSpPr>
          <p:nvPr/>
        </p:nvSpPr>
        <p:spPr>
          <a:xfrm>
            <a:off x="3590203" y="6366234"/>
            <a:ext cx="5385846" cy="258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www.krajanekvesvete.cz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  <a:sym typeface="Webdings" panose="05030102010509060703" pitchFamily="18" charset="2"/>
              </a:rPr>
              <a:t>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spolek@krajanekvesvete.cz</a:t>
            </a: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6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ECD5-8687-4391-AFF1-6BF17D0B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36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Děti a dospělí z celého </a:t>
            </a:r>
            <a:br>
              <a:rPr lang="cs-CZ" sz="36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cs-CZ" sz="36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světa čtou Vhrstiho!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3921A955-19CD-4B5C-A5C7-FAA5992A9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7" y="1306412"/>
            <a:ext cx="3937518" cy="5468776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353F85F-C06D-4664-B709-D7A579DC4364}"/>
              </a:ext>
            </a:extLst>
          </p:cNvPr>
          <p:cNvSpPr txBox="1">
            <a:spLocks/>
          </p:cNvSpPr>
          <p:nvPr/>
        </p:nvSpPr>
        <p:spPr>
          <a:xfrm>
            <a:off x="3862873" y="1685830"/>
            <a:ext cx="4819634" cy="4584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Videočtení</a:t>
            </a:r>
            <a:r>
              <a:rPr lang="cs-CZ" sz="2000" dirty="0"/>
              <a:t> si klade za cíl vzbudit u dětí </a:t>
            </a:r>
            <a:r>
              <a:rPr lang="cs-CZ" sz="2000" b="1" dirty="0"/>
              <a:t>lásku ke knihám</a:t>
            </a:r>
            <a:r>
              <a:rPr lang="cs-CZ" sz="2000" dirty="0"/>
              <a:t> a touhu číst, a tím </a:t>
            </a:r>
            <a:r>
              <a:rPr lang="cs-CZ" sz="2000" b="1" dirty="0"/>
              <a:t>podpořit</a:t>
            </a:r>
            <a:r>
              <a:rPr lang="cs-CZ" sz="2000" dirty="0"/>
              <a:t> u dětí </a:t>
            </a:r>
            <a:r>
              <a:rPr lang="cs-CZ" sz="2000" b="1" dirty="0"/>
              <a:t>čtenářskou gramotnost</a:t>
            </a:r>
            <a:r>
              <a:rPr lang="cs-CZ" sz="2000" dirty="0"/>
              <a:t>. Je to také způsob, jak děti i na dálku </a:t>
            </a:r>
            <a:r>
              <a:rPr lang="cs-CZ" sz="2000" b="1" dirty="0"/>
              <a:t>propojit</a:t>
            </a:r>
            <a:r>
              <a:rPr lang="cs-CZ" sz="2000" dirty="0"/>
              <a:t>. Malí i velcí si pak mohou poslechnout příběh na pokračování, který jim budou číst známé hlasy jejich kamarádů. 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2000" dirty="0"/>
              <a:t>Je jedno, zda čtete krásně a plynule, že by vám to mohl každý závidět, či zda se u čtení zadrháváte. Jste malí, velcí, tlustí, tencí, hluční či tišší, hlavně, když Vás čtení bude bavit. Číst můžete sami nebo společně, důležité je, aby vám s knihou bylo dobře. </a:t>
            </a: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pic>
        <p:nvPicPr>
          <p:cNvPr id="8" name="Obrázek 5">
            <a:extLst>
              <a:ext uri="{FF2B5EF4-FFF2-40B4-BE49-F238E27FC236}">
                <a16:creationId xmlns:a16="http://schemas.microsoft.com/office/drawing/2014/main" id="{541C1AB6-E704-4649-83C9-9423ACA889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2000233" cy="94128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7B38217-165A-41B5-9A91-186A3CB21703}"/>
              </a:ext>
            </a:extLst>
          </p:cNvPr>
          <p:cNvSpPr txBox="1">
            <a:spLocks/>
          </p:cNvSpPr>
          <p:nvPr/>
        </p:nvSpPr>
        <p:spPr>
          <a:xfrm>
            <a:off x="3862873" y="6393331"/>
            <a:ext cx="5385846" cy="258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www.krajanekvesvete.cz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  <a:sym typeface="Webdings" panose="05030102010509060703" pitchFamily="18" charset="2"/>
              </a:rPr>
              <a:t>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spolek@krajanekvesvete.cz</a:t>
            </a: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96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obsah 12">
            <a:extLst>
              <a:ext uri="{FF2B5EF4-FFF2-40B4-BE49-F238E27FC236}">
                <a16:creationId xmlns:a16="http://schemas.microsoft.com/office/drawing/2014/main" id="{163C51F9-4393-4092-BC88-C7E1FDC1E67A}"/>
              </a:ext>
            </a:extLst>
          </p:cNvPr>
          <p:cNvSpPr txBox="1">
            <a:spLocks/>
          </p:cNvSpPr>
          <p:nvPr/>
        </p:nvSpPr>
        <p:spPr>
          <a:xfrm>
            <a:off x="486696" y="3768505"/>
            <a:ext cx="5371663" cy="2475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cs-CZ" altLang="en-US" sz="2200" dirty="0">
              <a:solidFill>
                <a:schemeClr val="tx2">
                  <a:lumMod val="50000"/>
                </a:scheme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9" name="Obrázek 8">
            <a:hlinkClick r:id="rId2"/>
            <a:extLst>
              <a:ext uri="{FF2B5EF4-FFF2-40B4-BE49-F238E27FC236}">
                <a16:creationId xmlns:a16="http://schemas.microsoft.com/office/drawing/2014/main" id="{5284C400-58E1-4081-8F35-4F6995E17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173"/>
            <a:ext cx="9144000" cy="4800600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B8613985-2825-4C6C-B894-147DC18DF8AA}"/>
              </a:ext>
            </a:extLst>
          </p:cNvPr>
          <p:cNvSpPr/>
          <p:nvPr/>
        </p:nvSpPr>
        <p:spPr>
          <a:xfrm>
            <a:off x="-391766" y="6382219"/>
            <a:ext cx="31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CC0000"/>
                </a:solidFill>
              </a:rPr>
              <a:t>www.srdceslaskou.cz</a:t>
            </a:r>
          </a:p>
        </p:txBody>
      </p:sp>
      <p:pic>
        <p:nvPicPr>
          <p:cNvPr id="12" name="Obrázek 5">
            <a:extLst>
              <a:ext uri="{FF2B5EF4-FFF2-40B4-BE49-F238E27FC236}">
                <a16:creationId xmlns:a16="http://schemas.microsoft.com/office/drawing/2014/main" id="{22B377C2-38DD-433B-B5AD-8394C95E2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59" y="387677"/>
            <a:ext cx="2000233" cy="941286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9FEF7B9B-69CE-4E47-9C0F-B00FDC5C8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854" y="500782"/>
            <a:ext cx="6326887" cy="941286"/>
          </a:xfrm>
        </p:spPr>
        <p:txBody>
          <a:bodyPr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cs-CZ" sz="32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PARTNERSTVÍ</a:t>
            </a:r>
            <a:br>
              <a:rPr lang="cs-CZ" b="1" spc="3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CFE91F13-9974-4FCF-87DE-A046A847D66F}"/>
              </a:ext>
            </a:extLst>
          </p:cNvPr>
          <p:cNvSpPr txBox="1">
            <a:spLocks/>
          </p:cNvSpPr>
          <p:nvPr/>
        </p:nvSpPr>
        <p:spPr>
          <a:xfrm>
            <a:off x="3758154" y="6407447"/>
            <a:ext cx="5385846" cy="344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www.krajanekvesvete.cz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  <a:sym typeface="Webdings" panose="05030102010509060703" pitchFamily="18" charset="2"/>
              </a:rPr>
              <a:t>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spolek@krajanekvesvete.cz</a:t>
            </a: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4"/>
    </mc:Choice>
    <mc:Fallback xmlns="">
      <p:transition spd="slow" advTm="788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DE9CF-275A-4366-8CE6-B8496974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06" y="491766"/>
            <a:ext cx="6035221" cy="941286"/>
          </a:xfrm>
        </p:spPr>
        <p:txBody>
          <a:bodyPr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cs-CZ" sz="32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DISTANČNÍ VZDĚLÁVÁNÍ</a:t>
            </a:r>
            <a:br>
              <a:rPr lang="cs-CZ" sz="36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cs-CZ" sz="18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českých dětí žijících v zahraničí</a:t>
            </a:r>
            <a:br>
              <a:rPr lang="cs-CZ" b="1" spc="3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0139E-384D-46B4-A95B-1158EA58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33" y="2227006"/>
            <a:ext cx="8221015" cy="4584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600" b="1" dirty="0"/>
              <a:t>Celkový cíl:</a:t>
            </a:r>
            <a:r>
              <a:rPr lang="cs-CZ" sz="2600" dirty="0"/>
              <a:t> Vytvoření podmínek pro rovný přístup ke vzdělávání pro české děti dlouhodobě pobývající v zahraničí.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600" b="1" dirty="0"/>
              <a:t>Účel projektu:</a:t>
            </a:r>
            <a:r>
              <a:rPr lang="cs-CZ" sz="2600" dirty="0"/>
              <a:t> Distanční online výuka českého jazyka uzpůsobená specifikům českých žáků žijících dlouhodobě v zahraničí. Projekt je zaměřen především na děti, které nemají přístup k výuce češtiny. Důraz bude kladen i na vytvoření virtuální třídy a týmov</a:t>
            </a:r>
            <a:r>
              <a:rPr lang="en-GB" sz="2600" dirty="0" err="1"/>
              <a:t>ou</a:t>
            </a:r>
            <a:r>
              <a:rPr lang="cs-CZ" sz="2600" dirty="0"/>
              <a:t> prác</a:t>
            </a:r>
            <a:r>
              <a:rPr lang="en-GB" sz="2600" dirty="0" err="1"/>
              <a:t>i</a:t>
            </a:r>
            <a:r>
              <a:rPr lang="en-GB" sz="2600" dirty="0"/>
              <a:t>.</a:t>
            </a:r>
            <a:endParaRPr lang="cs-CZ" sz="26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2832F17-9E6D-4652-9DCC-1D3DBB1C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3" y="491767"/>
            <a:ext cx="2000233" cy="941286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FF6335A-593D-4B6C-AF07-078B5190F8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97" y="5763133"/>
            <a:ext cx="999743" cy="999743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83B4590-855D-41E3-B544-10DC9D1DF3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369" y="5645315"/>
            <a:ext cx="1429272" cy="1165836"/>
          </a:xfrm>
          <a:prstGeom prst="rect">
            <a:avLst/>
          </a:prstGeom>
        </p:spPr>
      </p:pic>
      <p:pic>
        <p:nvPicPr>
          <p:cNvPr id="9" name="Picture 2" descr="MŠMT: Harmonogram uvolňování opatření v oblasti školství ...">
            <a:extLst>
              <a:ext uri="{FF2B5EF4-FFF2-40B4-BE49-F238E27FC236}">
                <a16:creationId xmlns:a16="http://schemas.microsoft.com/office/drawing/2014/main" id="{4D768BF2-2541-400C-AE26-44D658FC2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28" y="5794337"/>
            <a:ext cx="2022890" cy="98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2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DE9CF-275A-4366-8CE6-B8496974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06" y="491766"/>
            <a:ext cx="6035221" cy="941286"/>
          </a:xfrm>
        </p:spPr>
        <p:txBody>
          <a:bodyPr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cs-CZ" sz="32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DISTANČNÍ VZDĚLÁVÁNÍ</a:t>
            </a:r>
            <a:br>
              <a:rPr lang="cs-CZ" sz="36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cs-CZ" sz="18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českých dětí žijících v zahraničí</a:t>
            </a:r>
            <a:br>
              <a:rPr lang="cs-CZ" b="1" spc="3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50139E-384D-46B4-A95B-1158EA58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33" y="2227006"/>
            <a:ext cx="8221015" cy="4584145"/>
          </a:xfrm>
        </p:spPr>
        <p:txBody>
          <a:bodyPr>
            <a:noAutofit/>
          </a:bodyPr>
          <a:lstStyle/>
          <a:p>
            <a:r>
              <a:rPr lang="cs-CZ" sz="2000" dirty="0"/>
              <a:t>Projekt řeší současné nedostatky ve vzdělávání českých dětí v zahraničí. Děti dlouhodobě pobývající v zahraničí mají omezený přístup k češtině, českému jazyku a kultuře. Českojazyčnému prostředí jsou vystavené omezeně. Problém se stupňuje obzvláště v oblastech, kde neexistují aktivní krajanské spolky.</a:t>
            </a:r>
            <a:endParaRPr lang="en-GB" sz="2000" dirty="0"/>
          </a:p>
          <a:p>
            <a:r>
              <a:rPr lang="cs-CZ" sz="2000" dirty="0"/>
              <a:t>Projekt umožní dětem přístup k výuce a učebním pomůckám přizpůsobeným specifickým požadavkům multilingvních dětí a vytvoří inkluzivní třídy složené z dětí žijících v zahraničí.</a:t>
            </a:r>
            <a:endParaRPr lang="en-GB" sz="2000" dirty="0"/>
          </a:p>
          <a:p>
            <a:r>
              <a:rPr lang="cs-CZ" sz="2000" dirty="0"/>
              <a:t>Pravidelná výuka českého jazyka (1x týdně) s evidencí docházky a možností pravidelného přezkušování bude zajištěna díky moderním technologiím . Kvalita výuky bude zajištěna aprobovanými pedagogy s lektorskou akreditací a odborností na výuku pomocí informačních technologií.</a:t>
            </a:r>
            <a:endParaRPr lang="en-GB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2832F17-9E6D-4652-9DCC-1D3DBB1C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3" y="491767"/>
            <a:ext cx="2000233" cy="941286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B2C39C9C-1AD0-4162-B922-29FDF5AEE5D8}"/>
              </a:ext>
            </a:extLst>
          </p:cNvPr>
          <p:cNvSpPr txBox="1">
            <a:spLocks/>
          </p:cNvSpPr>
          <p:nvPr/>
        </p:nvSpPr>
        <p:spPr>
          <a:xfrm>
            <a:off x="3590203" y="6366234"/>
            <a:ext cx="5385846" cy="258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www.krajanekvesvete.cz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  <a:sym typeface="Webdings" panose="05030102010509060703" pitchFamily="18" charset="2"/>
              </a:rPr>
              <a:t>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spolek@krajanekvesvete.cz</a:t>
            </a: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5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5DE9CF-275A-4366-8CE6-B8496974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506" y="491766"/>
            <a:ext cx="6035221" cy="941286"/>
          </a:xfrm>
        </p:spPr>
        <p:txBody>
          <a:bodyPr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cs-CZ" sz="32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DISTANČNÍ VZDĚLÁVÁNÍ</a:t>
            </a:r>
            <a:br>
              <a:rPr lang="cs-CZ" sz="36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r>
              <a:rPr lang="cs-CZ" sz="1800" b="1" spc="300" dirty="0">
                <a:solidFill>
                  <a:srgbClr val="002060"/>
                </a:solidFill>
                <a:latin typeface="Bahnschrift" panose="020B0502040204020203" pitchFamily="34" charset="0"/>
              </a:rPr>
              <a:t>českých dětí žijících v zahraničí</a:t>
            </a:r>
            <a:br>
              <a:rPr lang="cs-CZ" b="1" spc="300" dirty="0">
                <a:solidFill>
                  <a:srgbClr val="002060"/>
                </a:solidFill>
                <a:latin typeface="Bahnschrift" panose="020B0502040204020203" pitchFamily="34" charset="0"/>
              </a:rPr>
            </a:b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Content Placeholder 4" descr="A dining room table in front of a window&#10;&#10;Description automatically generated">
            <a:extLst>
              <a:ext uri="{FF2B5EF4-FFF2-40B4-BE49-F238E27FC236}">
                <a16:creationId xmlns:a16="http://schemas.microsoft.com/office/drawing/2014/main" id="{42B77A27-F680-4B84-B282-3C4E1D642B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3" y="1851637"/>
            <a:ext cx="2578000" cy="4583112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2832F17-9E6D-4652-9DCC-1D3DBB1CBE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3" y="491767"/>
            <a:ext cx="2000233" cy="941286"/>
          </a:xfrm>
          <a:prstGeom prst="rect">
            <a:avLst/>
          </a:prstGeom>
        </p:spPr>
      </p:pic>
      <p:pic>
        <p:nvPicPr>
          <p:cNvPr id="8" name="Picture 7" descr="A large empty room&#10;&#10;Description automatically generated">
            <a:extLst>
              <a:ext uri="{FF2B5EF4-FFF2-40B4-BE49-F238E27FC236}">
                <a16:creationId xmlns:a16="http://schemas.microsoft.com/office/drawing/2014/main" id="{9BDC719D-D62F-4A57-9B7E-1119BE58A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916" y="1393572"/>
            <a:ext cx="4367811" cy="545976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9ADF78AE-C768-4A4C-92CB-4BC4B8309738}"/>
              </a:ext>
            </a:extLst>
          </p:cNvPr>
          <p:cNvSpPr/>
          <p:nvPr/>
        </p:nvSpPr>
        <p:spPr>
          <a:xfrm>
            <a:off x="2864498" y="3834882"/>
            <a:ext cx="1576873" cy="541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FB91340F-0572-4593-9B27-C3822F62E1FD}"/>
              </a:ext>
            </a:extLst>
          </p:cNvPr>
          <p:cNvSpPr txBox="1">
            <a:spLocks/>
          </p:cNvSpPr>
          <p:nvPr/>
        </p:nvSpPr>
        <p:spPr>
          <a:xfrm>
            <a:off x="1554389" y="6510195"/>
            <a:ext cx="5385846" cy="343138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www.krajanekvesvete.cz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  <a:sym typeface="Webdings" panose="05030102010509060703" pitchFamily="18" charset="2"/>
              </a:rPr>
              <a:t> </a:t>
            </a:r>
            <a:r>
              <a:rPr lang="cs-CZ" sz="1600" dirty="0">
                <a:solidFill>
                  <a:srgbClr val="002060"/>
                </a:solidFill>
                <a:latin typeface="Bahnschrift" panose="020B0502040204020203" pitchFamily="34" charset="0"/>
              </a:rPr>
              <a:t>spolek@krajanekvesvete.cz</a:t>
            </a:r>
            <a:endParaRPr lang="cs-CZ" sz="1400" dirty="0">
              <a:solidFill>
                <a:srgbClr val="00206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23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2212</TotalTime>
  <Words>1287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Bahnschrift</vt:lpstr>
      <vt:lpstr>Calibri</vt:lpstr>
      <vt:lpstr>Calibri Light</vt:lpstr>
      <vt:lpstr>Office Theme</vt:lpstr>
      <vt:lpstr>KRAJÁNEK VE SVĚTĚ z.s. www.krajanekvesvete.cz  spolek@krajanekvesvete.cz</vt:lpstr>
      <vt:lpstr>NADNÁRODNÍ PROJEKTY propojování českých komunit, krajanů a krajanských spolků v zahraničí </vt:lpstr>
      <vt:lpstr>Příběhy psané na motivy nápadů dětí z celého světa! </vt:lpstr>
      <vt:lpstr>Příběhy psané na motivy nápadů dětí z celého světa! </vt:lpstr>
      <vt:lpstr>Děti a dospělí z celého  světa čtou Vhrstiho! </vt:lpstr>
      <vt:lpstr>PARTNERSTVÍ </vt:lpstr>
      <vt:lpstr>DISTANČNÍ VZDĚLÁVÁNÍ českých dětí žijících v zahraničí </vt:lpstr>
      <vt:lpstr>DISTANČNÍ VZDĚLÁVÁNÍ českých dětí žijících v zahraničí </vt:lpstr>
      <vt:lpstr>DISTANČNÍ VZDĚLÁVÁNÍ českých dětí žijících v zahraničí </vt:lpstr>
      <vt:lpstr>DISTANČNÍ VZDĚLÁVÁNÍ českých dětí žijících v zahraničí </vt:lpstr>
      <vt:lpstr>DISTANČNÍ VZDĚLÁVÁNÍ českých dětí žijících v zahraničí </vt:lpstr>
      <vt:lpstr>DISTANČNÍ VZDĚLÁVÁNÍ českých dětí žijících v zahraničí </vt:lpstr>
      <vt:lpstr>DISTANČNÍ VZDĚLÁVÁNÍ českých dětí žijících v zahraničí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Adela Krubnerova</dc:creator>
  <cp:lastModifiedBy>Lenka Kanellia</cp:lastModifiedBy>
  <cp:revision>199</cp:revision>
  <cp:lastPrinted>2020-05-31T14:55:31Z</cp:lastPrinted>
  <dcterms:created xsi:type="dcterms:W3CDTF">2017-11-16T20:47:01Z</dcterms:created>
  <dcterms:modified xsi:type="dcterms:W3CDTF">2020-06-03T10:40:45Z</dcterms:modified>
</cp:coreProperties>
</file>