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sldIdLst>
    <p:sldId id="256" r:id="rId2"/>
    <p:sldId id="257" r:id="rId3"/>
    <p:sldId id="258" r:id="rId4"/>
    <p:sldId id="264" r:id="rId5"/>
    <p:sldId id="262" r:id="rId6"/>
    <p:sldId id="265" r:id="rId7"/>
    <p:sldId id="288" r:id="rId8"/>
    <p:sldId id="261" r:id="rId9"/>
    <p:sldId id="269" r:id="rId10"/>
    <p:sldId id="310" r:id="rId11"/>
    <p:sldId id="311" r:id="rId12"/>
    <p:sldId id="312" r:id="rId13"/>
    <p:sldId id="266" r:id="rId14"/>
    <p:sldId id="300" r:id="rId15"/>
    <p:sldId id="304" r:id="rId16"/>
    <p:sldId id="306" r:id="rId17"/>
    <p:sldId id="317" r:id="rId18"/>
    <p:sldId id="301" r:id="rId19"/>
    <p:sldId id="302" r:id="rId20"/>
    <p:sldId id="314" r:id="rId21"/>
    <p:sldId id="267" r:id="rId22"/>
    <p:sldId id="315" r:id="rId23"/>
    <p:sldId id="309" r:id="rId24"/>
    <p:sldId id="313" r:id="rId25"/>
    <p:sldId id="308" r:id="rId26"/>
    <p:sldId id="320" r:id="rId27"/>
    <p:sldId id="316" r:id="rId28"/>
    <p:sldId id="305" r:id="rId29"/>
    <p:sldId id="323" r:id="rId30"/>
    <p:sldId id="324" r:id="rId31"/>
  </p:sldIdLst>
  <p:sldSz cx="12192000" cy="6858000"/>
  <p:notesSz cx="6858000" cy="8891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03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5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0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8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76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57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33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9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19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1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7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5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3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8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7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flute@hotmail.co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promaminky.cz/rikadla-a-basnicky/samohlasky-a-5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rek.estranky.cz/clanky/pomucky-do-cj-a-mnemotechnicke-pomuck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line.net/" TargetMode="External"/><Relationship Id="rId7" Type="http://schemas.openxmlformats.org/officeDocument/2006/relationships/hyperlink" Target="https://freebeats.io/summer-rain" TargetMode="External"/><Relationship Id="rId2" Type="http://schemas.openxmlformats.org/officeDocument/2006/relationships/hyperlink" Target="https://vocaro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beats.io/compromise" TargetMode="External"/><Relationship Id="rId5" Type="http://schemas.openxmlformats.org/officeDocument/2006/relationships/hyperlink" Target="https://freebeats.io/royalty-free-hiphop-beats" TargetMode="External"/><Relationship Id="rId4" Type="http://schemas.openxmlformats.org/officeDocument/2006/relationships/hyperlink" Target="https://soundcloud.com/royalty-free-beat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Jak</a:t>
            </a:r>
            <a:r>
              <a:rPr lang="en-US" sz="4400" dirty="0" smtClean="0"/>
              <a:t> </a:t>
            </a:r>
            <a:r>
              <a:rPr lang="en-US" sz="4400" dirty="0" err="1"/>
              <a:t>učit</a:t>
            </a:r>
            <a:r>
              <a:rPr lang="en-US" sz="4400" dirty="0"/>
              <a:t> </a:t>
            </a:r>
            <a:r>
              <a:rPr lang="en-US" sz="4400" dirty="0" err="1"/>
              <a:t>Pravidla</a:t>
            </a:r>
            <a:r>
              <a:rPr lang="en-US" sz="4400" dirty="0"/>
              <a:t> </a:t>
            </a:r>
            <a:r>
              <a:rPr lang="en-US" sz="4400" dirty="0" err="1"/>
              <a:t>českého</a:t>
            </a:r>
            <a:r>
              <a:rPr lang="en-US" sz="4400" dirty="0"/>
              <a:t> </a:t>
            </a:r>
            <a:r>
              <a:rPr lang="en-US" sz="4400" dirty="0" err="1"/>
              <a:t>pravopisu</a:t>
            </a:r>
            <a:r>
              <a:rPr lang="en-US" sz="4400" dirty="0"/>
              <a:t> s </a:t>
            </a:r>
            <a:r>
              <a:rPr lang="en-US" sz="4400" dirty="0" err="1"/>
              <a:t>rytmem</a:t>
            </a:r>
            <a:r>
              <a:rPr lang="en-US" sz="4400" dirty="0"/>
              <a:t> a </a:t>
            </a:r>
            <a:r>
              <a:rPr lang="en-US" sz="4400" dirty="0" err="1"/>
              <a:t>melodií</a:t>
            </a:r>
            <a:endParaRPr lang="en-US" sz="4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Adéla </a:t>
            </a:r>
            <a:r>
              <a:rPr lang="cs-CZ" dirty="0" err="1" smtClean="0"/>
              <a:t>Drakeford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9" y="3657597"/>
            <a:ext cx="2399302" cy="1637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3082" y="5565701"/>
            <a:ext cx="3258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Adela </a:t>
            </a:r>
            <a:r>
              <a:rPr lang="cs-CZ" sz="1400" dirty="0" err="1" smtClean="0"/>
              <a:t>Drakeford</a:t>
            </a:r>
            <a:endParaRPr lang="cs-CZ" sz="1400" dirty="0" smtClean="0"/>
          </a:p>
          <a:p>
            <a:pPr algn="ctr"/>
            <a:r>
              <a:rPr lang="cs-CZ" sz="1400" dirty="0" err="1" smtClean="0">
                <a:hlinkClick r:id="rId3"/>
              </a:rPr>
              <a:t>adelaflute</a:t>
            </a:r>
            <a:r>
              <a:rPr lang="en-US" sz="1400" dirty="0" smtClean="0">
                <a:hlinkClick r:id="rId3"/>
              </a:rPr>
              <a:t>@hotmail.com</a:t>
            </a:r>
            <a:endParaRPr lang="en-US" sz="1400" dirty="0" smtClean="0"/>
          </a:p>
          <a:p>
            <a:pPr algn="ctr"/>
            <a:r>
              <a:rPr lang="en-US" sz="1400" dirty="0" smtClean="0"/>
              <a:t>919/225-5781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08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Abeceda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32" y="2698600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A, B, C, Č, D, Ď, E – jen se na mě koukněte!</a:t>
            </a:r>
          </a:p>
          <a:p>
            <a:pPr marL="0" indent="0">
              <a:buNone/>
            </a:pPr>
            <a:r>
              <a:rPr lang="cs-CZ" dirty="0" smtClean="0"/>
              <a:t>F, G, H, CH, I, J, K – abeceda je lehká.</a:t>
            </a:r>
          </a:p>
          <a:p>
            <a:pPr marL="0" indent="0">
              <a:buNone/>
            </a:pPr>
            <a:r>
              <a:rPr lang="cs-CZ" dirty="0" smtClean="0"/>
              <a:t>L, M, N, Ň, O, P, Q – všichni se ji naučte.</a:t>
            </a:r>
          </a:p>
          <a:p>
            <a:pPr marL="0" indent="0">
              <a:buNone/>
            </a:pPr>
            <a:r>
              <a:rPr lang="cs-CZ" dirty="0" smtClean="0"/>
              <a:t>R, Ř, S, Š, T, Ť, U – nechci slyšet: „Nezvládnu!“</a:t>
            </a:r>
          </a:p>
          <a:p>
            <a:pPr marL="0" indent="0">
              <a:buNone/>
            </a:pPr>
            <a:r>
              <a:rPr lang="cs-CZ" dirty="0" smtClean="0"/>
              <a:t>V, W, X, Y, Z, Ž – už můžete na hřiště běžet.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832870"/>
            <a:ext cx="723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Český jazyk 2, učebnice pro 2. ročník, nakladatelství Nová škola Brno,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32" y="982132"/>
            <a:ext cx="1377815" cy="1268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99628" y="577467"/>
            <a:ext cx="6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Abeceda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Abeceda to je věda,</a:t>
            </a:r>
          </a:p>
          <a:p>
            <a:pPr marL="0" indent="0">
              <a:buNone/>
            </a:pPr>
            <a:r>
              <a:rPr lang="cs-CZ" dirty="0" smtClean="0"/>
              <a:t>Bez ní se žít prostě nedá.</a:t>
            </a:r>
          </a:p>
          <a:p>
            <a:pPr marL="0" indent="0">
              <a:buNone/>
            </a:pPr>
            <a:r>
              <a:rPr lang="cs-CZ" dirty="0" smtClean="0"/>
              <a:t>Jedno písmenko nic není,</a:t>
            </a:r>
          </a:p>
          <a:p>
            <a:pPr marL="0" indent="0">
              <a:buNone/>
            </a:pPr>
            <a:r>
              <a:rPr lang="cs-CZ" dirty="0" smtClean="0"/>
              <a:t>To se ztratí v okamžení!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1" y="5563673"/>
            <a:ext cx="258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Český</a:t>
            </a:r>
            <a:r>
              <a:rPr lang="en-US" sz="1200" dirty="0"/>
              <a:t> </a:t>
            </a:r>
            <a:r>
              <a:rPr lang="en-US" sz="1200" dirty="0" err="1"/>
              <a:t>jazyk</a:t>
            </a:r>
            <a:r>
              <a:rPr lang="en-US" sz="1200" dirty="0"/>
              <a:t> 2, </a:t>
            </a:r>
            <a:r>
              <a:rPr lang="en-US" sz="1200" dirty="0" err="1"/>
              <a:t>učebnice</a:t>
            </a:r>
            <a:r>
              <a:rPr lang="en-US" sz="1200" dirty="0"/>
              <a:t> pro 2. </a:t>
            </a:r>
            <a:r>
              <a:rPr lang="en-US" sz="1200" dirty="0" err="1"/>
              <a:t>ročník</a:t>
            </a:r>
            <a:r>
              <a:rPr lang="en-US" sz="1200" dirty="0"/>
              <a:t>, </a:t>
            </a:r>
            <a:r>
              <a:rPr lang="en-US" sz="1200" dirty="0" err="1"/>
              <a:t>nakladatelství</a:t>
            </a:r>
            <a:r>
              <a:rPr lang="en-US" sz="1200" dirty="0"/>
              <a:t> </a:t>
            </a:r>
            <a:r>
              <a:rPr lang="en-US" sz="1200" dirty="0" err="1"/>
              <a:t>Nová</a:t>
            </a:r>
            <a:r>
              <a:rPr lang="en-US" sz="1200" dirty="0"/>
              <a:t> </a:t>
            </a:r>
            <a:r>
              <a:rPr lang="en-US" sz="1200" dirty="0" err="1"/>
              <a:t>škola</a:t>
            </a:r>
            <a:r>
              <a:rPr lang="en-US" sz="1200" dirty="0"/>
              <a:t> Brno,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0952" y="2653047"/>
            <a:ext cx="4095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 místnosti jsou rozhozené kartičky s písmenky abecedy.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Celá třída ve stoje recituje básničku.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Učitel na konci vykřikne slovo a žáci hledaní na zemi písmenka, která jsou v daném slově.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74" y="1045844"/>
            <a:ext cx="1170697" cy="11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Abeceda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třídě jsou do velkého kruhu rozmístěna všechna písmenka abecedy.</a:t>
            </a:r>
          </a:p>
          <a:p>
            <a:r>
              <a:rPr lang="cs-CZ" dirty="0" smtClean="0"/>
              <a:t>Učitel pustí hudbu a žáci poskakují z písmenka na písmenko.</a:t>
            </a:r>
          </a:p>
          <a:p>
            <a:r>
              <a:rPr lang="cs-CZ" dirty="0" smtClean="0"/>
              <a:t>Učitel hudbu zastaví a děti zůstanou na posledním písmenku, na které šláply.</a:t>
            </a:r>
          </a:p>
          <a:p>
            <a:r>
              <a:rPr lang="cs-CZ" dirty="0" smtClean="0"/>
              <a:t>Děti všechny písmenka přinesou a staví z nich slova.</a:t>
            </a:r>
          </a:p>
          <a:p>
            <a:pPr lvl="1"/>
            <a:r>
              <a:rPr lang="cs-CZ" dirty="0" smtClean="0"/>
              <a:t>Varianta: Třída je rozdělena skupiny, které se na písmenkách střídají a společně soutěží o největší počet bodů za vytvořená slovíčka.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74" y="1045844"/>
            <a:ext cx="1170697" cy="1176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177" y="664845"/>
            <a:ext cx="380999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1380"/>
            <a:ext cx="9601196" cy="34673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Kr</a:t>
            </a:r>
            <a:r>
              <a:rPr lang="cs-CZ" dirty="0" err="1" smtClean="0"/>
              <a:t>átká</a:t>
            </a:r>
            <a:r>
              <a:rPr lang="cs-CZ" dirty="0" smtClean="0"/>
              <a:t> slabika:       	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</a:t>
            </a:r>
            <a:r>
              <a:rPr lang="cs-CZ" dirty="0" smtClean="0"/>
              <a:t>	</a:t>
            </a:r>
            <a:r>
              <a:rPr lang="cs-CZ" sz="4000" b="1" dirty="0" smtClean="0"/>
              <a:t>		</a:t>
            </a:r>
          </a:p>
          <a:p>
            <a:r>
              <a:rPr lang="cs-CZ" dirty="0" smtClean="0"/>
              <a:t>Dlouhá slabika:		</a:t>
            </a:r>
            <a:r>
              <a:rPr lang="cs-CZ" sz="4000" b="1" dirty="0" smtClean="0"/>
              <a:t>-</a:t>
            </a:r>
            <a:r>
              <a:rPr lang="cs-CZ" dirty="0" smtClean="0"/>
              <a:t>	</a:t>
            </a:r>
            <a:r>
              <a:rPr lang="cs-CZ" b="1" dirty="0" smtClean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b="1" dirty="0"/>
              <a:t>	p</a:t>
            </a:r>
            <a:r>
              <a:rPr lang="cs-CZ" b="1" dirty="0" smtClean="0"/>
              <a:t>es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cs-CZ" b="1" dirty="0"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cs-CZ" b="1" dirty="0" smtClean="0">
                <a:ea typeface="Tahoma" panose="020B0604030504040204" pitchFamily="34" charset="0"/>
                <a:cs typeface="Tahoma" panose="020B0604030504040204" pitchFamily="34" charset="0"/>
              </a:rPr>
              <a:t>očka		pán		krásný		kobyla		nedělá		delfín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		● ●			</a:t>
            </a:r>
            <a:r>
              <a:rPr lang="cs-CZ" b="1" dirty="0"/>
              <a:t> -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cs-CZ" b="1" dirty="0"/>
              <a:t> - -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● ●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		● ●	</a:t>
            </a:r>
            <a:r>
              <a:rPr lang="cs-CZ" b="1" dirty="0"/>
              <a:t> -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●</a:t>
            </a:r>
            <a:r>
              <a:rPr lang="cs-CZ" b="1" dirty="0"/>
              <a:t> </a:t>
            </a:r>
            <a:r>
              <a:rPr lang="cs-CZ" b="1" dirty="0" smtClean="0"/>
              <a:t>-</a:t>
            </a:r>
          </a:p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1" y="2511380"/>
            <a:ext cx="601343" cy="601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1" y="3338104"/>
            <a:ext cx="582051" cy="582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94" y="4844272"/>
            <a:ext cx="601343" cy="601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0" y="4828008"/>
            <a:ext cx="601343" cy="601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24" y="4844269"/>
            <a:ext cx="601343" cy="601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32" y="4844270"/>
            <a:ext cx="601343" cy="601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00" y="4858003"/>
            <a:ext cx="601343" cy="60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29" y="4844271"/>
            <a:ext cx="601343" cy="601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30" y="4828005"/>
            <a:ext cx="601343" cy="60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95" y="4828006"/>
            <a:ext cx="601343" cy="601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24" y="4828007"/>
            <a:ext cx="601343" cy="601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52" y="4853914"/>
            <a:ext cx="582051" cy="5820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833" y="4853914"/>
            <a:ext cx="582051" cy="5820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03" y="4828004"/>
            <a:ext cx="582051" cy="5820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96" y="4847297"/>
            <a:ext cx="582051" cy="5820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84" y="4828005"/>
            <a:ext cx="582051" cy="5820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12" y="1131939"/>
            <a:ext cx="784538" cy="7845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78" y="1308185"/>
            <a:ext cx="541505" cy="6082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895" y="1171474"/>
            <a:ext cx="675554" cy="8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498" y="1167618"/>
            <a:ext cx="9369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Sběrači</a:t>
            </a:r>
          </a:p>
          <a:p>
            <a:pPr algn="ctr"/>
            <a:r>
              <a:rPr lang="cs-CZ" sz="1600" i="1" dirty="0" smtClean="0"/>
              <a:t>Dana </a:t>
            </a:r>
            <a:r>
              <a:rPr lang="cs-CZ" sz="1600" i="1" dirty="0" err="1" smtClean="0"/>
              <a:t>Raunerová</a:t>
            </a:r>
            <a:endParaRPr lang="cs-CZ" sz="1600" i="1" dirty="0" smtClean="0"/>
          </a:p>
          <a:p>
            <a:pPr algn="ctr"/>
            <a:endParaRPr lang="cs-CZ" sz="2400" dirty="0"/>
          </a:p>
          <a:p>
            <a:pPr algn="ctr"/>
            <a:r>
              <a:rPr lang="cs-CZ" sz="2400" dirty="0" smtClean="0"/>
              <a:t>Ty máš v hrnku modrou trnku, </a:t>
            </a:r>
          </a:p>
          <a:p>
            <a:pPr algn="ctr"/>
            <a:r>
              <a:rPr lang="cs-CZ" sz="2400" dirty="0" smtClean="0"/>
              <a:t>on má v </a:t>
            </a:r>
            <a:r>
              <a:rPr lang="cs-CZ" sz="2400" dirty="0"/>
              <a:t>h</a:t>
            </a:r>
            <a:r>
              <a:rPr lang="cs-CZ" sz="2400" dirty="0" smtClean="0"/>
              <a:t>rnku malinu.</a:t>
            </a:r>
          </a:p>
          <a:p>
            <a:pPr algn="ctr"/>
            <a:r>
              <a:rPr lang="cs-CZ" sz="2400" dirty="0" smtClean="0"/>
              <a:t>Jestli najdu ostružinu,</a:t>
            </a:r>
          </a:p>
          <a:p>
            <a:pPr algn="ctr"/>
            <a:r>
              <a:rPr lang="cs-CZ" sz="2400" dirty="0"/>
              <a:t>t</a:t>
            </a:r>
            <a:r>
              <a:rPr lang="cs-CZ" sz="2400" dirty="0" smtClean="0"/>
              <a:t>ak se štěstím pominu!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 smtClean="0"/>
              <a:t>Ty máš v koši žlutou lišku,</a:t>
            </a:r>
          </a:p>
          <a:p>
            <a:pPr algn="ctr"/>
            <a:r>
              <a:rPr lang="cs-CZ" sz="2400" dirty="0"/>
              <a:t>o</a:t>
            </a:r>
            <a:r>
              <a:rPr lang="cs-CZ" sz="2400" dirty="0" smtClean="0"/>
              <a:t>n má v koši křemenáč</a:t>
            </a:r>
          </a:p>
          <a:p>
            <a:pPr algn="ctr"/>
            <a:r>
              <a:rPr lang="cs-CZ" sz="2400" dirty="0" smtClean="0"/>
              <a:t>A já jenom suchou šišku,</a:t>
            </a:r>
          </a:p>
          <a:p>
            <a:pPr algn="ctr"/>
            <a:r>
              <a:rPr lang="cs-CZ" sz="2400" dirty="0"/>
              <a:t>p</a:t>
            </a:r>
            <a:r>
              <a:rPr lang="cs-CZ" sz="2400" dirty="0" smtClean="0"/>
              <a:t>řijdu si jak zelenáč.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94694" y="5809957"/>
            <a:ext cx="4642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D. </a:t>
            </a:r>
            <a:r>
              <a:rPr lang="cs-CZ" sz="1400" dirty="0" err="1" smtClean="0"/>
              <a:t>Raunerová</a:t>
            </a:r>
            <a:r>
              <a:rPr lang="cs-CZ" sz="1400" dirty="0" smtClean="0"/>
              <a:t>, Dvoumetrová jahoda, Nakladatelství Fraus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22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Samohlásky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Pohybová aktivita:	</a:t>
            </a:r>
          </a:p>
          <a:p>
            <a:pPr marL="0" indent="0">
              <a:buNone/>
            </a:pPr>
            <a:r>
              <a:rPr lang="cs-CZ" dirty="0" smtClean="0"/>
              <a:t>		A, E, I, O, U,</a:t>
            </a:r>
          </a:p>
          <a:p>
            <a:pPr marL="0" indent="0">
              <a:buNone/>
            </a:pPr>
            <a:r>
              <a:rPr lang="cs-CZ" dirty="0" smtClean="0"/>
              <a:t>		píšu tam a tu.</a:t>
            </a:r>
            <a:endParaRPr lang="en-US" dirty="0" smtClean="0"/>
          </a:p>
          <a:p>
            <a:r>
              <a:rPr lang="en-US" dirty="0" err="1" smtClean="0"/>
              <a:t>Holka</a:t>
            </a:r>
            <a:r>
              <a:rPr lang="en-US" dirty="0" smtClean="0"/>
              <a:t> </a:t>
            </a:r>
            <a:r>
              <a:rPr lang="en-US" dirty="0" err="1" smtClean="0"/>
              <a:t>modrook</a:t>
            </a:r>
            <a:r>
              <a:rPr lang="cs-CZ" dirty="0" smtClean="0"/>
              <a:t>á: zpíváme na vybranou samohlásku 	– a = </a:t>
            </a:r>
            <a:r>
              <a:rPr lang="cs-CZ" dirty="0" err="1" smtClean="0"/>
              <a:t>halka</a:t>
            </a:r>
            <a:r>
              <a:rPr lang="cs-CZ" dirty="0" smtClean="0"/>
              <a:t> </a:t>
            </a:r>
            <a:r>
              <a:rPr lang="cs-CZ" dirty="0" err="1" smtClean="0"/>
              <a:t>madraaká</a:t>
            </a:r>
            <a:endParaRPr lang="cs-CZ" dirty="0" smtClean="0"/>
          </a:p>
          <a:p>
            <a:pPr marL="3657600" lvl="8" indent="0">
              <a:buNone/>
            </a:pPr>
            <a:r>
              <a:rPr lang="cs-CZ" dirty="0"/>
              <a:t>	</a:t>
            </a:r>
            <a:r>
              <a:rPr lang="cs-CZ" dirty="0" smtClean="0"/>
              <a:t>						</a:t>
            </a:r>
            <a:r>
              <a:rPr lang="cs-CZ" sz="2400" dirty="0" smtClean="0"/>
              <a:t>- e = </a:t>
            </a:r>
            <a:r>
              <a:rPr lang="cs-CZ" sz="2400" dirty="0" err="1" smtClean="0"/>
              <a:t>helke</a:t>
            </a:r>
            <a:r>
              <a:rPr lang="cs-CZ" sz="2400" dirty="0" smtClean="0"/>
              <a:t> </a:t>
            </a:r>
            <a:r>
              <a:rPr lang="cs-CZ" sz="2400" dirty="0" err="1" smtClean="0"/>
              <a:t>medreeké</a:t>
            </a:r>
            <a:endParaRPr lang="cs-CZ" sz="2400" dirty="0" smtClean="0"/>
          </a:p>
          <a:p>
            <a:pPr marL="3657600" lvl="8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				- i = </a:t>
            </a:r>
            <a:r>
              <a:rPr lang="cs-CZ" sz="2400" dirty="0" err="1" smtClean="0"/>
              <a:t>hilki</a:t>
            </a:r>
            <a:r>
              <a:rPr lang="cs-CZ" sz="2400" dirty="0" smtClean="0"/>
              <a:t> </a:t>
            </a:r>
            <a:r>
              <a:rPr lang="cs-CZ" sz="2400" dirty="0" err="1" smtClean="0"/>
              <a:t>midriiki</a:t>
            </a:r>
            <a:r>
              <a:rPr lang="cs-CZ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37" y="1093454"/>
            <a:ext cx="1081222" cy="1081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69" y="1000650"/>
            <a:ext cx="1377256" cy="12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Samohlásky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Ábr fábr Aleno, dám ti stříšku na jméno. Doma v teple dobře je, každý se tu ohřeje</a:t>
            </a:r>
            <a:r>
              <a:rPr lang="cs-CZ" dirty="0" smtClean="0"/>
              <a:t>.</a:t>
            </a:r>
          </a:p>
          <a:p>
            <a:r>
              <a:rPr lang="cs-CZ" dirty="0"/>
              <a:t>Enyky Emile, benyky bé nespleť si omylem hrábě a E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I je jako tenký </a:t>
            </a:r>
            <a:r>
              <a:rPr lang="cs-CZ" dirty="0" smtClean="0"/>
              <a:t>vlásek, i </a:t>
            </a:r>
            <a:r>
              <a:rPr lang="cs-CZ" dirty="0"/>
              <a:t>je hlásek </a:t>
            </a:r>
            <a:r>
              <a:rPr lang="cs-CZ" dirty="0" smtClean="0"/>
              <a:t>skřivínka. I </a:t>
            </a:r>
            <a:r>
              <a:rPr lang="cs-CZ" dirty="0"/>
              <a:t>je něžný </a:t>
            </a:r>
            <a:r>
              <a:rPr lang="cs-CZ" dirty="0" smtClean="0"/>
              <a:t>konipásek, Ivo</a:t>
            </a:r>
            <a:r>
              <a:rPr lang="cs-CZ" dirty="0"/>
              <a:t>, Ivan, Ivanka.</a:t>
            </a:r>
          </a:p>
          <a:p>
            <a:r>
              <a:rPr lang="cs-CZ" dirty="0"/>
              <a:t>Ohňostroj ! Ach </a:t>
            </a:r>
            <a:r>
              <a:rPr lang="cs-CZ" dirty="0" smtClean="0"/>
              <a:t>ohňostroj! Na </a:t>
            </a:r>
            <a:r>
              <a:rPr lang="cs-CZ" dirty="0"/>
              <a:t>obloze zlatý </a:t>
            </a:r>
            <a:r>
              <a:rPr lang="cs-CZ" dirty="0" smtClean="0"/>
              <a:t>roj! Každý </a:t>
            </a:r>
            <a:r>
              <a:rPr lang="cs-CZ" dirty="0"/>
              <a:t>volá ó, ó, ó, to je obraz pro </a:t>
            </a:r>
            <a:r>
              <a:rPr lang="cs-CZ" dirty="0" smtClean="0"/>
              <a:t>oko! Psi </a:t>
            </a:r>
            <a:r>
              <a:rPr lang="cs-CZ" dirty="0"/>
              <a:t>však vijí: oj, oj, oj, zatracný </a:t>
            </a:r>
            <a:r>
              <a:rPr lang="cs-CZ" dirty="0" smtClean="0"/>
              <a:t>ohňostroj! </a:t>
            </a:r>
          </a:p>
          <a:p>
            <a:r>
              <a:rPr lang="cs-CZ" dirty="0"/>
              <a:t>Uličnice, uličníci utíkají po </a:t>
            </a:r>
            <a:r>
              <a:rPr lang="cs-CZ" dirty="0" smtClean="0"/>
              <a:t>ulici. Pan </a:t>
            </a:r>
            <a:r>
              <a:rPr lang="cs-CZ" dirty="0"/>
              <a:t>učitel Uf, Uf - v patách, už, už po nich ruce </a:t>
            </a:r>
            <a:r>
              <a:rPr lang="cs-CZ" dirty="0" err="1"/>
              <a:t>natáh</a:t>
            </a:r>
            <a:r>
              <a:rPr lang="cs-CZ" dirty="0" smtClean="0"/>
              <a:t>'. Uličníci</a:t>
            </a:r>
            <a:r>
              <a:rPr lang="cs-CZ" dirty="0"/>
              <a:t>, uličnice, alou zpátky do </a:t>
            </a:r>
            <a:r>
              <a:rPr lang="cs-CZ" dirty="0" smtClean="0"/>
              <a:t>lavice, Ulejváci ukřičení! </a:t>
            </a:r>
            <a:r>
              <a:rPr lang="cs-CZ" dirty="0"/>
              <a:t>Udržím Vás u </a:t>
            </a:r>
            <a:r>
              <a:rPr lang="cs-CZ" dirty="0" smtClean="0"/>
              <a:t>učení, uvážu </a:t>
            </a:r>
            <a:r>
              <a:rPr lang="cs-CZ" dirty="0"/>
              <a:t>Vás k nástěnce, udělám z Vás učence</a:t>
            </a:r>
            <a:r>
              <a:rPr lang="cs-CZ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8975" y="5962918"/>
            <a:ext cx="60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https://www.promaminky.cz/rikadla-a-basnicky/samohlasky-a-55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98" y="895082"/>
            <a:ext cx="1414252" cy="11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Souh</a:t>
            </a:r>
            <a:r>
              <a:rPr lang="cs-CZ" dirty="0" smtClean="0"/>
              <a:t>lásky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Hy ,</a:t>
            </a:r>
            <a:r>
              <a:rPr lang="en-US" dirty="0" err="1"/>
              <a:t>chy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 err="1"/>
              <a:t>ky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 err="1"/>
              <a:t>ry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 err="1"/>
              <a:t>dy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/>
              <a:t>ty,</a:t>
            </a:r>
            <a:r>
              <a:rPr lang="cs-CZ" dirty="0"/>
              <a:t> </a:t>
            </a:r>
            <a:r>
              <a:rPr lang="en-US" dirty="0" err="1"/>
              <a:t>ny</a:t>
            </a:r>
            <a:r>
              <a:rPr lang="en-US" dirty="0" smtClean="0"/>
              <a:t>.</a:t>
            </a: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Na zdi </a:t>
            </a:r>
            <a:r>
              <a:rPr lang="cs-CZ" dirty="0" err="1" smtClean="0"/>
              <a:t>vysí</a:t>
            </a:r>
            <a:r>
              <a:rPr lang="cs-CZ" dirty="0" smtClean="0"/>
              <a:t> hodiny.</a:t>
            </a:r>
          </a:p>
          <a:p>
            <a:pPr marL="0" indent="0" algn="ctr">
              <a:buNone/>
            </a:pPr>
            <a:r>
              <a:rPr lang="en-US" dirty="0" err="1" smtClean="0"/>
              <a:t>Stále</a:t>
            </a:r>
            <a:r>
              <a:rPr lang="en-US" dirty="0" smtClean="0"/>
              <a:t> </a:t>
            </a:r>
            <a:r>
              <a:rPr lang="en-US" dirty="0" err="1"/>
              <a:t>stejně</a:t>
            </a:r>
            <a:r>
              <a:rPr lang="en-US" dirty="0"/>
              <a:t> tam a </a:t>
            </a:r>
            <a:r>
              <a:rPr lang="en-US" dirty="0" err="1"/>
              <a:t>sem</a:t>
            </a:r>
            <a:r>
              <a:rPr lang="en-US" dirty="0"/>
              <a:t> </a:t>
            </a:r>
            <a:endParaRPr lang="cs-CZ" dirty="0" smtClean="0"/>
          </a:p>
          <a:p>
            <a:pPr marL="0" indent="0" algn="ctr">
              <a:buNone/>
            </a:pPr>
            <a:r>
              <a:rPr lang="en-US" dirty="0" err="1" smtClean="0"/>
              <a:t>pohybují</a:t>
            </a:r>
            <a:r>
              <a:rPr lang="en-US" dirty="0" smtClean="0"/>
              <a:t> </a:t>
            </a:r>
            <a:r>
              <a:rPr lang="en-US" dirty="0" err="1"/>
              <a:t>kyvadlem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Hy </a:t>
            </a:r>
            <a:r>
              <a:rPr lang="en-US" dirty="0"/>
              <a:t>,</a:t>
            </a:r>
            <a:r>
              <a:rPr lang="en-US" dirty="0" err="1"/>
              <a:t>chy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err="1" smtClean="0"/>
              <a:t>ky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err="1" smtClean="0"/>
              <a:t>ry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ty,</a:t>
            </a:r>
            <a:r>
              <a:rPr lang="cs-CZ" dirty="0" smtClean="0"/>
              <a:t> </a:t>
            </a:r>
            <a:r>
              <a:rPr lang="en-US" dirty="0" err="1" smtClean="0"/>
              <a:t>ny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32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Souhlásky - tvrdé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022557" cy="3318936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Hy</a:t>
            </a:r>
            <a:r>
              <a:rPr lang="cs-CZ" dirty="0" smtClean="0"/>
              <a:t>, </a:t>
            </a:r>
            <a:r>
              <a:rPr lang="cs-CZ" dirty="0" err="1" smtClean="0"/>
              <a:t>chy</a:t>
            </a:r>
            <a:r>
              <a:rPr lang="cs-CZ" dirty="0" smtClean="0"/>
              <a:t>, </a:t>
            </a:r>
            <a:r>
              <a:rPr lang="cs-CZ" dirty="0" err="1" smtClean="0"/>
              <a:t>ky</a:t>
            </a:r>
            <a:r>
              <a:rPr lang="cs-CZ" dirty="0" smtClean="0"/>
              <a:t>, </a:t>
            </a:r>
            <a:r>
              <a:rPr lang="cs-CZ" dirty="0" err="1" smtClean="0"/>
              <a:t>ry</a:t>
            </a:r>
            <a:r>
              <a:rPr lang="cs-CZ" dirty="0" smtClean="0"/>
              <a:t>, a pak </a:t>
            </a:r>
            <a:r>
              <a:rPr lang="cs-CZ" dirty="0" err="1" smtClean="0"/>
              <a:t>dy</a:t>
            </a:r>
            <a:r>
              <a:rPr lang="cs-CZ" dirty="0" smtClean="0"/>
              <a:t>, ty, </a:t>
            </a:r>
            <a:r>
              <a:rPr lang="cs-CZ" dirty="0" err="1" smtClean="0"/>
              <a:t>ny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 smtClean="0"/>
              <a:t>Tam se všude píše tvrdé y.</a:t>
            </a:r>
          </a:p>
          <a:p>
            <a:pPr marL="0" indent="0">
              <a:buNone/>
            </a:pPr>
            <a:r>
              <a:rPr lang="cs-CZ" dirty="0" smtClean="0"/>
              <a:t>Tvrdá y jsou bez tečky, </a:t>
            </a:r>
          </a:p>
          <a:p>
            <a:pPr marL="0" indent="0">
              <a:buNone/>
            </a:pPr>
            <a:r>
              <a:rPr lang="cs-CZ" dirty="0" smtClean="0"/>
              <a:t>Véčka mají </a:t>
            </a:r>
            <a:r>
              <a:rPr lang="cs-CZ" dirty="0" err="1" smtClean="0"/>
              <a:t>stonečky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Kde se píše pouze tvrdé y:</a:t>
            </a:r>
          </a:p>
          <a:p>
            <a:pPr marL="0" indent="0">
              <a:buNone/>
            </a:pPr>
            <a:r>
              <a:rPr lang="cs-CZ" dirty="0" err="1" smtClean="0"/>
              <a:t>Hy</a:t>
            </a:r>
            <a:r>
              <a:rPr lang="cs-CZ" dirty="0" smtClean="0"/>
              <a:t>, </a:t>
            </a:r>
            <a:r>
              <a:rPr lang="cs-CZ" dirty="0" err="1" smtClean="0"/>
              <a:t>chy</a:t>
            </a:r>
            <a:r>
              <a:rPr lang="cs-CZ" dirty="0" smtClean="0"/>
              <a:t>, </a:t>
            </a:r>
            <a:r>
              <a:rPr lang="cs-CZ" dirty="0" err="1" smtClean="0"/>
              <a:t>ky</a:t>
            </a:r>
            <a:r>
              <a:rPr lang="cs-CZ" dirty="0" smtClean="0"/>
              <a:t>, </a:t>
            </a:r>
            <a:r>
              <a:rPr lang="cs-CZ" dirty="0" err="1" smtClean="0"/>
              <a:t>ry</a:t>
            </a:r>
            <a:r>
              <a:rPr lang="cs-CZ" dirty="0" smtClean="0"/>
              <a:t> a pak v </a:t>
            </a:r>
            <a:r>
              <a:rPr lang="cs-CZ" dirty="0" err="1" smtClean="0"/>
              <a:t>dy</a:t>
            </a:r>
            <a:r>
              <a:rPr lang="cs-CZ" dirty="0" smtClean="0"/>
              <a:t>, ty, </a:t>
            </a:r>
            <a:r>
              <a:rPr lang="cs-CZ" dirty="0" err="1" smtClean="0"/>
              <a:t>ny</a:t>
            </a:r>
            <a:r>
              <a:rPr lang="cs-CZ" dirty="0"/>
              <a:t>!</a:t>
            </a:r>
            <a:endParaRPr lang="cs-CZ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74041" y="2556932"/>
            <a:ext cx="402255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dirty="0" smtClean="0"/>
              <a:t>Hyena hýká a pak hyne,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Tchýně se chystá do kuchyně,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Kytara, Kypr a kyselý kyslík,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Rychlý rys rýsoval, pak se </a:t>
            </a:r>
            <a:r>
              <a:rPr lang="cs-CZ" dirty="0" err="1" smtClean="0"/>
              <a:t>vysvlík</a:t>
            </a:r>
            <a:r>
              <a:rPr lang="cs-CZ" dirty="0" smtClean="0"/>
              <a:t>,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Dýně se v dýmu nadýmá,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V tympánu tykev noty má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Nymburk je na hony vzdálený.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4749" y="5875868"/>
            <a:ext cx="3696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Školička s Dádou, Dagmar Patrasová, Supraphon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204259"/>
            <a:ext cx="817807" cy="817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961" y="1204259"/>
            <a:ext cx="676715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545" y="1332286"/>
            <a:ext cx="542591" cy="603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077" y="1266967"/>
            <a:ext cx="1070219" cy="88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Souhlásky - měkké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311315" cy="3318936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Ži</a:t>
            </a:r>
            <a:r>
              <a:rPr lang="cs-CZ" dirty="0" smtClean="0"/>
              <a:t>, </a:t>
            </a:r>
            <a:r>
              <a:rPr lang="cs-CZ" dirty="0" err="1" smtClean="0"/>
              <a:t>ši</a:t>
            </a:r>
            <a:r>
              <a:rPr lang="cs-CZ" dirty="0" smtClean="0"/>
              <a:t>, či, </a:t>
            </a:r>
            <a:r>
              <a:rPr lang="cs-CZ" dirty="0" err="1" smtClean="0"/>
              <a:t>ři</a:t>
            </a:r>
            <a:r>
              <a:rPr lang="cs-CZ" dirty="0" smtClean="0"/>
              <a:t>, </a:t>
            </a:r>
            <a:r>
              <a:rPr lang="cs-CZ" dirty="0" err="1" smtClean="0"/>
              <a:t>ci</a:t>
            </a:r>
            <a:r>
              <a:rPr lang="cs-CZ" dirty="0" smtClean="0"/>
              <a:t>, ji, di, ti, ni –</a:t>
            </a:r>
          </a:p>
          <a:p>
            <a:pPr marL="0" indent="0">
              <a:buNone/>
            </a:pPr>
            <a:r>
              <a:rPr lang="cs-CZ" dirty="0" smtClean="0"/>
              <a:t>Tam se všude píše měkké i,</a:t>
            </a:r>
          </a:p>
          <a:p>
            <a:pPr marL="0" indent="0">
              <a:buNone/>
            </a:pPr>
            <a:r>
              <a:rPr lang="cs-CZ" dirty="0" smtClean="0"/>
              <a:t>Měkké i ne ypsilon,</a:t>
            </a:r>
          </a:p>
          <a:p>
            <a:pPr marL="0" indent="0">
              <a:buNone/>
            </a:pPr>
            <a:r>
              <a:rPr lang="cs-CZ" dirty="0" smtClean="0"/>
              <a:t>Ypsilon by napsal slon.</a:t>
            </a:r>
          </a:p>
          <a:p>
            <a:pPr marL="0" indent="0">
              <a:buNone/>
            </a:pPr>
            <a:r>
              <a:rPr lang="cs-CZ" dirty="0" smtClean="0"/>
              <a:t>Kde se píše pouze měkké i?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 err="1" smtClean="0"/>
              <a:t>ži</a:t>
            </a:r>
            <a:r>
              <a:rPr lang="cs-CZ" dirty="0" smtClean="0"/>
              <a:t>, </a:t>
            </a:r>
            <a:r>
              <a:rPr lang="cs-CZ" dirty="0" err="1" smtClean="0"/>
              <a:t>ši</a:t>
            </a:r>
            <a:r>
              <a:rPr lang="cs-CZ" dirty="0" smtClean="0"/>
              <a:t>, či, </a:t>
            </a:r>
            <a:r>
              <a:rPr lang="cs-CZ" dirty="0" err="1" smtClean="0"/>
              <a:t>ři</a:t>
            </a:r>
            <a:r>
              <a:rPr lang="cs-CZ" dirty="0" smtClean="0"/>
              <a:t>, </a:t>
            </a:r>
            <a:r>
              <a:rPr lang="cs-CZ" dirty="0" err="1" smtClean="0"/>
              <a:t>ci</a:t>
            </a:r>
            <a:r>
              <a:rPr lang="cs-CZ" dirty="0" smtClean="0"/>
              <a:t>, ji, di, ti ni!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80748" y="2556932"/>
            <a:ext cx="431131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dirty="0" smtClean="0"/>
              <a:t>Žíhaná žížala žije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A šilhavé šídlo šije,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Čiperný čížek se diví,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Skřivan je ve skříni rozmařilý,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Cibule na citron civí,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V Jihlavě jihnou už jívy.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Dítě se podivným divům diví,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Titěrný čertík je všeho chtivý.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4749" y="5875868"/>
            <a:ext cx="3696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Školička s Dádou, Dagmar Patrasová, Supraphon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174182"/>
            <a:ext cx="919765" cy="919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292" y="1278402"/>
            <a:ext cx="1066892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935" y="1302788"/>
            <a:ext cx="676715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0328" y="1430815"/>
            <a:ext cx="54259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Konzervatoř Pardubice obor příčná flétna</a:t>
            </a:r>
          </a:p>
          <a:p>
            <a:r>
              <a:rPr lang="cs-CZ" dirty="0" smtClean="0"/>
              <a:t>Univerzita Hradec Králové – Učitelství prvního stupně s hudební specializací</a:t>
            </a:r>
          </a:p>
          <a:p>
            <a:r>
              <a:rPr lang="cs-CZ" dirty="0" smtClean="0"/>
              <a:t>Mars </a:t>
            </a:r>
            <a:r>
              <a:rPr lang="cs-CZ" dirty="0" err="1" smtClean="0"/>
              <a:t>Hill</a:t>
            </a:r>
            <a:r>
              <a:rPr lang="cs-CZ" dirty="0" smtClean="0"/>
              <a:t> </a:t>
            </a:r>
            <a:r>
              <a:rPr lang="cs-CZ" dirty="0" err="1" smtClean="0"/>
              <a:t>College</a:t>
            </a:r>
            <a:r>
              <a:rPr lang="cs-CZ" dirty="0" smtClean="0"/>
              <a:t> – </a:t>
            </a:r>
            <a:r>
              <a:rPr lang="cs-CZ" dirty="0" err="1" smtClean="0"/>
              <a:t>Bachelor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Music Performance</a:t>
            </a:r>
          </a:p>
          <a:p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Texas in </a:t>
            </a:r>
            <a:r>
              <a:rPr lang="cs-CZ" dirty="0" err="1" smtClean="0"/>
              <a:t>Denton</a:t>
            </a:r>
            <a:r>
              <a:rPr lang="cs-CZ" dirty="0" smtClean="0"/>
              <a:t> – </a:t>
            </a:r>
            <a:r>
              <a:rPr lang="cs-CZ" dirty="0" err="1" smtClean="0"/>
              <a:t>Masters</a:t>
            </a:r>
            <a:r>
              <a:rPr lang="cs-CZ" dirty="0" smtClean="0"/>
              <a:t> in Music Performance</a:t>
            </a:r>
          </a:p>
          <a:p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Carolina in </a:t>
            </a:r>
            <a:r>
              <a:rPr lang="cs-CZ" dirty="0" err="1" smtClean="0"/>
              <a:t>Wilmington</a:t>
            </a:r>
            <a:r>
              <a:rPr lang="cs-CZ" dirty="0" smtClean="0"/>
              <a:t> – </a:t>
            </a:r>
            <a:r>
              <a:rPr lang="cs-CZ" dirty="0" err="1" smtClean="0"/>
              <a:t>Elementary</a:t>
            </a:r>
            <a:r>
              <a:rPr lang="cs-CZ" dirty="0" smtClean="0"/>
              <a:t> </a:t>
            </a:r>
            <a:r>
              <a:rPr lang="cs-CZ" dirty="0" err="1" smtClean="0"/>
              <a:t>Teacher</a:t>
            </a:r>
            <a:r>
              <a:rPr lang="cs-CZ" dirty="0" smtClean="0"/>
              <a:t> </a:t>
            </a:r>
            <a:r>
              <a:rPr lang="cs-CZ" dirty="0" err="1" smtClean="0"/>
              <a:t>Licensure</a:t>
            </a:r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Obojetné souhlásky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208" y="2576419"/>
            <a:ext cx="401820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err="1" smtClean="0"/>
              <a:t>Be</a:t>
            </a:r>
            <a:r>
              <a:rPr lang="cs-CZ" sz="2800" dirty="0" smtClean="0"/>
              <a:t>, </a:t>
            </a:r>
            <a:r>
              <a:rPr lang="cs-CZ" sz="2800" dirty="0" err="1" smtClean="0"/>
              <a:t>fe</a:t>
            </a:r>
            <a:r>
              <a:rPr lang="cs-CZ" sz="2800" dirty="0" smtClean="0"/>
              <a:t>, </a:t>
            </a:r>
            <a:r>
              <a:rPr lang="cs-CZ" sz="2800" dirty="0" err="1" smtClean="0"/>
              <a:t>le</a:t>
            </a:r>
            <a:r>
              <a:rPr lang="cs-CZ" sz="2800" dirty="0" smtClean="0"/>
              <a:t>, </a:t>
            </a:r>
            <a:r>
              <a:rPr lang="cs-CZ" sz="2800" dirty="0" err="1" smtClean="0"/>
              <a:t>me</a:t>
            </a:r>
            <a:r>
              <a:rPr lang="cs-CZ" sz="2800" dirty="0" smtClean="0"/>
              <a:t>, </a:t>
            </a:r>
            <a:r>
              <a:rPr lang="cs-CZ" sz="2800" dirty="0" err="1" smtClean="0"/>
              <a:t>pe</a:t>
            </a:r>
            <a:r>
              <a:rPr lang="cs-CZ" sz="2800" dirty="0" smtClean="0"/>
              <a:t>, se, ve, ze,</a:t>
            </a:r>
          </a:p>
          <a:p>
            <a:pPr marL="0" indent="0">
              <a:buNone/>
            </a:pPr>
            <a:r>
              <a:rPr lang="cs-CZ" sz="2800" dirty="0"/>
              <a:t>t</a:t>
            </a:r>
            <a:r>
              <a:rPr lang="cs-CZ" sz="2800" dirty="0" smtClean="0"/>
              <a:t>a Čeština nemá meze.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92392" y="5756855"/>
            <a:ext cx="3997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Školička s Dádou, Dagmar Patrasová, Supraphon</a:t>
            </a:r>
          </a:p>
        </p:txBody>
      </p:sp>
    </p:spTree>
    <p:extLst>
      <p:ext uri="{BB962C8B-B14F-4D97-AF65-F5344CB8AC3E}">
        <p14:creationId xmlns:p14="http://schemas.microsoft.com/office/powerpoint/2010/main" val="40339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Dvouhlásky – au, ou, </a:t>
            </a:r>
            <a:r>
              <a:rPr lang="cs-CZ" dirty="0" err="1" smtClean="0"/>
              <a:t>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511" y="982132"/>
            <a:ext cx="1079086" cy="108518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112913" y="2678806"/>
            <a:ext cx="25757" cy="3026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77318" y="2678806"/>
            <a:ext cx="12879" cy="2936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37369" y="3760631"/>
            <a:ext cx="4186169" cy="51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825025" y="4945487"/>
            <a:ext cx="4198513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15188" y="3886691"/>
            <a:ext cx="78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U</a:t>
            </a:r>
            <a:endParaRPr lang="en-US" sz="5400" dirty="0"/>
          </a:p>
        </p:txBody>
      </p:sp>
      <p:sp>
        <p:nvSpPr>
          <p:cNvPr id="25" name="TextBox 24"/>
          <p:cNvSpPr txBox="1"/>
          <p:nvPr/>
        </p:nvSpPr>
        <p:spPr>
          <a:xfrm>
            <a:off x="5743977" y="4986133"/>
            <a:ext cx="670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?</a:t>
            </a:r>
            <a:endParaRPr lang="en-US" sz="5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30065" y="3917152"/>
            <a:ext cx="78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O</a:t>
            </a:r>
            <a:endParaRPr lang="en-US" sz="5400" dirty="0"/>
          </a:p>
        </p:txBody>
      </p:sp>
      <p:sp>
        <p:nvSpPr>
          <p:cNvPr id="27" name="TextBox 26"/>
          <p:cNvSpPr txBox="1"/>
          <p:nvPr/>
        </p:nvSpPr>
        <p:spPr>
          <a:xfrm>
            <a:off x="4251102" y="3935888"/>
            <a:ext cx="78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E</a:t>
            </a:r>
            <a:endParaRPr lang="en-US" sz="5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9138" y="2770112"/>
            <a:ext cx="78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A</a:t>
            </a:r>
            <a:endParaRPr lang="en-US" sz="54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2338" y="2923738"/>
            <a:ext cx="17118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Pavouk</a:t>
            </a:r>
          </a:p>
          <a:p>
            <a:r>
              <a:rPr lang="cs-CZ" dirty="0" smtClean="0"/>
              <a:t>Auto</a:t>
            </a:r>
          </a:p>
          <a:p>
            <a:r>
              <a:rPr lang="cs-CZ" dirty="0" smtClean="0"/>
              <a:t>Louka</a:t>
            </a:r>
          </a:p>
          <a:p>
            <a:r>
              <a:rPr lang="cs-CZ" dirty="0" smtClean="0"/>
              <a:t>Houba</a:t>
            </a:r>
          </a:p>
          <a:p>
            <a:r>
              <a:rPr lang="cs-CZ" dirty="0" smtClean="0"/>
              <a:t>Autobus</a:t>
            </a:r>
          </a:p>
          <a:p>
            <a:r>
              <a:rPr lang="cs-CZ" dirty="0" smtClean="0"/>
              <a:t>Kouzlo</a:t>
            </a:r>
          </a:p>
          <a:p>
            <a:r>
              <a:rPr lang="cs-CZ" dirty="0" smtClean="0"/>
              <a:t>Euro</a:t>
            </a:r>
          </a:p>
          <a:p>
            <a:r>
              <a:rPr lang="cs-CZ" dirty="0" smtClean="0"/>
              <a:t>Doupě</a:t>
            </a:r>
          </a:p>
          <a:p>
            <a:r>
              <a:rPr lang="cs-CZ" dirty="0" smtClean="0"/>
              <a:t>Klaun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121" y="2770112"/>
            <a:ext cx="1765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Učitel použije rytmický nástroj. Na dvě doby řekneme slovíčko a na dvě doby děti „vyskakují“ </a:t>
            </a:r>
            <a:r>
              <a:rPr lang="cs-CZ" dirty="0" err="1" smtClean="0"/>
              <a:t>dvouhlásky</a:t>
            </a:r>
            <a:r>
              <a:rPr lang="cs-CZ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38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Ů nebo 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723" y="2556932"/>
            <a:ext cx="6826873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Dlouhé </a:t>
            </a:r>
            <a:r>
              <a:rPr lang="cs-CZ" dirty="0" smtClean="0">
                <a:solidFill>
                  <a:srgbClr val="0070C0"/>
                </a:solidFill>
              </a:rPr>
              <a:t>„ú“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>
                <a:solidFill>
                  <a:srgbClr val="0070C0"/>
                </a:solidFill>
              </a:rPr>
              <a:t>je na </a:t>
            </a:r>
            <a:r>
              <a:rPr lang="pl-PL" dirty="0" smtClean="0">
                <a:solidFill>
                  <a:srgbClr val="0070C0"/>
                </a:solidFill>
              </a:rPr>
              <a:t>začátku?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 smtClean="0"/>
              <a:t>Nezapomeň</a:t>
            </a:r>
            <a:r>
              <a:rPr lang="en-US" dirty="0" smtClean="0"/>
              <a:t> </a:t>
            </a:r>
            <a:r>
              <a:rPr lang="en-US" dirty="0" err="1"/>
              <a:t>napsat</a:t>
            </a:r>
            <a:r>
              <a:rPr lang="en-US" dirty="0"/>
              <a:t> </a:t>
            </a:r>
            <a:r>
              <a:rPr lang="en-US" dirty="0" err="1" smtClean="0"/>
              <a:t>čárku</a:t>
            </a:r>
            <a:r>
              <a:rPr lang="en-US" dirty="0" smtClean="0"/>
              <a:t>!</a:t>
            </a:r>
            <a:r>
              <a:rPr lang="cs-CZ" dirty="0"/>
              <a:t> </a:t>
            </a:r>
            <a:endParaRPr lang="cs-CZ" dirty="0" smtClean="0"/>
          </a:p>
          <a:p>
            <a:pPr marL="457200" lvl="1" indent="0">
              <a:buNone/>
            </a:pPr>
            <a:r>
              <a:rPr lang="en-US" sz="2400" dirty="0" err="1" smtClean="0">
                <a:solidFill>
                  <a:srgbClr val="0070C0"/>
                </a:solidFill>
              </a:rPr>
              <a:t>Douhé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„ů“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je </a:t>
            </a:r>
            <a:r>
              <a:rPr lang="en-US" sz="2400" dirty="0" err="1" smtClean="0">
                <a:solidFill>
                  <a:srgbClr val="0070C0"/>
                </a:solidFill>
              </a:rPr>
              <a:t>uprostřed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2400" dirty="0" err="1" smtClean="0"/>
              <a:t>Napiš</a:t>
            </a:r>
            <a:r>
              <a:rPr lang="en-US" sz="2400" dirty="0" smtClean="0"/>
              <a:t> </a:t>
            </a:r>
            <a:r>
              <a:rPr lang="en-US" sz="2400" dirty="0" err="1"/>
              <a:t>kroužek</a:t>
            </a:r>
            <a:r>
              <a:rPr lang="en-US" sz="2400" dirty="0"/>
              <a:t> a to </a:t>
            </a:r>
            <a:r>
              <a:rPr lang="en-US" sz="2400" dirty="0" err="1" smtClean="0"/>
              <a:t>hned</a:t>
            </a:r>
            <a:r>
              <a:rPr lang="cs-CZ" sz="2400" dirty="0" smtClean="0"/>
              <a:t>! </a:t>
            </a:r>
          </a:p>
          <a:p>
            <a:pPr marL="914400" lvl="2" indent="0">
              <a:buNone/>
            </a:pPr>
            <a:r>
              <a:rPr lang="en-US" sz="2400" dirty="0" err="1" smtClean="0">
                <a:solidFill>
                  <a:srgbClr val="0070C0"/>
                </a:solidFill>
              </a:rPr>
              <a:t>Dlouhé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„ú“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konci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máme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</a:p>
          <a:p>
            <a:pPr marL="914400" lvl="2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Tam </a:t>
            </a:r>
            <a:r>
              <a:rPr lang="en-US" sz="2400" dirty="0">
                <a:solidFill>
                  <a:srgbClr val="0070C0"/>
                </a:solidFill>
              </a:rPr>
              <a:t>je </a:t>
            </a:r>
            <a:r>
              <a:rPr lang="en-US" sz="2400" dirty="0" err="1">
                <a:solidFill>
                  <a:srgbClr val="0070C0"/>
                </a:solidFill>
              </a:rPr>
              <a:t>kroužek</a:t>
            </a:r>
            <a:r>
              <a:rPr lang="en-US" sz="2400" dirty="0">
                <a:solidFill>
                  <a:srgbClr val="0070C0"/>
                </a:solidFill>
              </a:rPr>
              <a:t> - to </a:t>
            </a:r>
            <a:r>
              <a:rPr lang="en-US" sz="2400" dirty="0" err="1">
                <a:solidFill>
                  <a:srgbClr val="0070C0"/>
                </a:solidFill>
              </a:rPr>
              <a:t>už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známe</a:t>
            </a:r>
            <a:r>
              <a:rPr lang="en-US" sz="2400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6229081" y="5975797"/>
            <a:ext cx="5413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http://www.rek.estranky.cz/clanky/pomucky-do-cj-a-mnemotechnicke-pomucky.html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44" y="1000026"/>
            <a:ext cx="1377815" cy="1268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818" y="1091474"/>
            <a:ext cx="1079086" cy="1085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43255" y="630694"/>
            <a:ext cx="39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89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Slovn</a:t>
            </a:r>
            <a:r>
              <a:rPr lang="cs-CZ" dirty="0" smtClean="0"/>
              <a:t>í druhy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 smtClean="0"/>
              <a:t>Podstatná jména						Příslovce</a:t>
            </a:r>
          </a:p>
          <a:p>
            <a:pPr marL="0" indent="0">
              <a:buNone/>
            </a:pPr>
            <a:r>
              <a:rPr lang="cs-CZ" sz="2800" dirty="0" smtClean="0"/>
              <a:t>Přídavná jména						Předložky</a:t>
            </a:r>
          </a:p>
          <a:p>
            <a:pPr marL="0" indent="0">
              <a:buNone/>
            </a:pPr>
            <a:r>
              <a:rPr lang="cs-CZ" sz="2800" dirty="0" smtClean="0"/>
              <a:t>Zájmena								Spojky</a:t>
            </a:r>
          </a:p>
          <a:p>
            <a:pPr marL="0" indent="0">
              <a:buNone/>
            </a:pPr>
            <a:r>
              <a:rPr lang="cs-CZ" sz="2800" dirty="0" smtClean="0"/>
              <a:t>Číslovky								Částice</a:t>
            </a:r>
          </a:p>
          <a:p>
            <a:pPr marL="0" indent="0">
              <a:buNone/>
            </a:pPr>
            <a:r>
              <a:rPr lang="cs-CZ" sz="2800" dirty="0" smtClean="0"/>
              <a:t>Slovesa								Citoslovce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	….. ať srdce neklesá. Ú, Á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888887"/>
            <a:ext cx="1377815" cy="1268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454" y="980335"/>
            <a:ext cx="1079086" cy="108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99628" y="577467"/>
            <a:ext cx="6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27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Slovn</a:t>
            </a:r>
            <a:r>
              <a:rPr lang="cs-CZ" dirty="0" smtClean="0"/>
              <a:t>í druhy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2800" dirty="0" smtClean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en-US" sz="2800" dirty="0" err="1" smtClean="0"/>
              <a:t>Otes</a:t>
            </a:r>
            <a:r>
              <a:rPr lang="cs-CZ" sz="2800" dirty="0" err="1" smtClean="0"/>
              <a:t>ánek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90" y="1176825"/>
            <a:ext cx="914479" cy="914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171" y="1176825"/>
            <a:ext cx="1066892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934" y="1231693"/>
            <a:ext cx="676715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0328" y="1429955"/>
            <a:ext cx="54259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1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Vyjmenovaná slova po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062210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err="1"/>
              <a:t>Být</a:t>
            </a:r>
            <a:r>
              <a:rPr lang="en-US" dirty="0"/>
              <a:t> je </a:t>
            </a:r>
            <a:r>
              <a:rPr lang="en-US" dirty="0" err="1"/>
              <a:t>pěkné</a:t>
            </a:r>
            <a:r>
              <a:rPr lang="en-US" dirty="0"/>
              <a:t>, </a:t>
            </a: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když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b="1" dirty="0" err="1"/>
              <a:t>bydlet</a:t>
            </a:r>
            <a:r>
              <a:rPr lang="en-US" dirty="0" smtClean="0"/>
              <a:t>,</a:t>
            </a: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jsem</a:t>
            </a:r>
            <a:r>
              <a:rPr lang="en-US" dirty="0" smtClean="0"/>
              <a:t> </a:t>
            </a:r>
            <a:r>
              <a:rPr lang="en-US" b="1" dirty="0" err="1"/>
              <a:t>obyvatel</a:t>
            </a:r>
            <a:r>
              <a:rPr lang="en-US" dirty="0"/>
              <a:t>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mám</a:t>
            </a:r>
            <a:r>
              <a:rPr lang="en-US" dirty="0"/>
              <a:t> </a:t>
            </a:r>
            <a:r>
              <a:rPr lang="en-US" b="1" dirty="0" err="1"/>
              <a:t>byt</a:t>
            </a:r>
            <a:r>
              <a:rPr lang="en-US" dirty="0"/>
              <a:t>, </a:t>
            </a: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/>
              <a:t>aspoň</a:t>
            </a:r>
            <a:r>
              <a:rPr lang="en-US" dirty="0"/>
              <a:t> </a:t>
            </a:r>
            <a:r>
              <a:rPr lang="en-US" b="1" dirty="0" err="1"/>
              <a:t>příbytek</a:t>
            </a:r>
            <a:r>
              <a:rPr lang="en-US" dirty="0"/>
              <a:t>, </a:t>
            </a: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kterém</a:t>
            </a:r>
            <a:r>
              <a:rPr lang="en-US" dirty="0"/>
              <a:t> je </a:t>
            </a:r>
            <a:r>
              <a:rPr lang="en-US" b="1" dirty="0" err="1"/>
              <a:t>nábytek</a:t>
            </a:r>
            <a:r>
              <a:rPr lang="en-US" dirty="0"/>
              <a:t>, </a:t>
            </a: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nejsem</a:t>
            </a:r>
            <a:r>
              <a:rPr lang="en-US" dirty="0" smtClean="0"/>
              <a:t> </a:t>
            </a:r>
            <a:r>
              <a:rPr lang="en-US" dirty="0" err="1"/>
              <a:t>přece</a:t>
            </a:r>
            <a:r>
              <a:rPr lang="en-US" dirty="0"/>
              <a:t> </a:t>
            </a:r>
            <a:r>
              <a:rPr lang="en-US" b="1" dirty="0" err="1"/>
              <a:t>dobytek</a:t>
            </a:r>
            <a:r>
              <a:rPr lang="en-US" dirty="0"/>
              <a:t>. </a:t>
            </a:r>
            <a:endParaRPr lang="cs-CZ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98840" y="2392824"/>
            <a:ext cx="459775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Obyčej</a:t>
            </a:r>
            <a:r>
              <a:rPr lang="en-US" sz="2200" dirty="0"/>
              <a:t> je </a:t>
            </a:r>
            <a:r>
              <a:rPr lang="en-US" sz="2200" dirty="0" err="1"/>
              <a:t>umýt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obličej</a:t>
            </a:r>
            <a:r>
              <a:rPr lang="en-US" sz="2200" dirty="0"/>
              <a:t>, </a:t>
            </a:r>
            <a:endParaRPr lang="cs-CZ" sz="2200" dirty="0" smtClean="0"/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abych</a:t>
            </a:r>
            <a:r>
              <a:rPr lang="en-US" sz="2200" dirty="0" smtClean="0"/>
              <a:t> </a:t>
            </a:r>
            <a:r>
              <a:rPr lang="en-US" sz="2200" dirty="0" err="1"/>
              <a:t>byl</a:t>
            </a:r>
            <a:r>
              <a:rPr lang="en-US" sz="2200" dirty="0"/>
              <a:t> </a:t>
            </a:r>
            <a:r>
              <a:rPr lang="en-US" sz="2200" b="1" dirty="0" err="1" smtClean="0"/>
              <a:t>bystrý</a:t>
            </a:r>
            <a:r>
              <a:rPr lang="en-US" sz="2200" dirty="0"/>
              <a:t> </a:t>
            </a:r>
            <a:endParaRPr lang="cs-CZ" sz="2200" dirty="0" smtClean="0"/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nebo</a:t>
            </a:r>
            <a:r>
              <a:rPr lang="en-US" sz="2200" dirty="0" smtClean="0"/>
              <a:t> </a:t>
            </a:r>
            <a:r>
              <a:rPr lang="en-US" sz="2200" dirty="0" err="1" smtClean="0"/>
              <a:t>bystrozrak</a:t>
            </a:r>
            <a:r>
              <a:rPr lang="cs-CZ" sz="2200" dirty="0" smtClean="0"/>
              <a:t>ý?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 </a:t>
            </a:r>
            <a:endParaRPr lang="cs-CZ" sz="2200" dirty="0" smtClean="0"/>
          </a:p>
          <a:p>
            <a:pPr>
              <a:lnSpc>
                <a:spcPct val="150000"/>
              </a:lnSpc>
            </a:pPr>
            <a:r>
              <a:rPr lang="en-US" sz="2200" b="1" dirty="0" err="1" smtClean="0"/>
              <a:t>Bylina</a:t>
            </a:r>
            <a:r>
              <a:rPr lang="en-US" sz="2200" dirty="0" smtClean="0"/>
              <a:t> </a:t>
            </a:r>
            <a:r>
              <a:rPr lang="en-US" sz="2200" dirty="0" err="1"/>
              <a:t>není</a:t>
            </a:r>
            <a:r>
              <a:rPr lang="en-US" sz="2200" dirty="0"/>
              <a:t> </a:t>
            </a:r>
            <a:r>
              <a:rPr lang="en-US" sz="2200" b="1" dirty="0" err="1"/>
              <a:t>kobyla</a:t>
            </a:r>
            <a:r>
              <a:rPr lang="en-US" sz="2200" dirty="0"/>
              <a:t> </a:t>
            </a:r>
            <a:endParaRPr lang="cs-CZ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a </a:t>
            </a:r>
            <a:r>
              <a:rPr lang="en-US" sz="2200" dirty="0" err="1"/>
              <a:t>už</a:t>
            </a:r>
            <a:r>
              <a:rPr lang="en-US" sz="2200" dirty="0"/>
              <a:t> </a:t>
            </a:r>
            <a:r>
              <a:rPr lang="en-US" sz="2200" dirty="0" err="1"/>
              <a:t>vůbec</a:t>
            </a:r>
            <a:r>
              <a:rPr lang="en-US" sz="2200" dirty="0"/>
              <a:t> ne </a:t>
            </a:r>
            <a:r>
              <a:rPr lang="en-US" sz="2200" b="1" dirty="0" err="1"/>
              <a:t>býk</a:t>
            </a:r>
            <a:r>
              <a:rPr lang="en-US" sz="2200" dirty="0"/>
              <a:t> se </a:t>
            </a:r>
            <a:r>
              <a:rPr lang="en-US" sz="2200" dirty="0" err="1"/>
              <a:t>jménem</a:t>
            </a:r>
            <a:r>
              <a:rPr lang="en-US" sz="2200" dirty="0"/>
              <a:t> </a:t>
            </a:r>
            <a:r>
              <a:rPr lang="en-US" sz="2200" b="1" dirty="0" err="1"/>
              <a:t>Přibyslav</a:t>
            </a:r>
            <a:r>
              <a:rPr lang="en-US" sz="22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000026"/>
            <a:ext cx="1377815" cy="1268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512" y="1182922"/>
            <a:ext cx="1079086" cy="1085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24407" y="6039976"/>
            <a:ext cx="5413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http://www.rek.estranky.cz/clanky/pomucky-do-cj-a-mnemotechnicke-pomucky.html</a:t>
            </a:r>
          </a:p>
        </p:txBody>
      </p:sp>
    </p:spTree>
    <p:extLst>
      <p:ext uri="{BB962C8B-B14F-4D97-AF65-F5344CB8AC3E}">
        <p14:creationId xmlns:p14="http://schemas.microsoft.com/office/powerpoint/2010/main" val="1955396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Vyjmenovaná slova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000026"/>
            <a:ext cx="1377815" cy="1268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512" y="1182922"/>
            <a:ext cx="1079086" cy="108518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b="1" dirty="0" err="1"/>
              <a:t>být</a:t>
            </a:r>
            <a:r>
              <a:rPr lang="en-US" b="1" dirty="0"/>
              <a:t>, </a:t>
            </a:r>
            <a:r>
              <a:rPr lang="en-US" b="1" dirty="0" err="1"/>
              <a:t>bydlit</a:t>
            </a:r>
            <a:r>
              <a:rPr lang="en-US" b="1" dirty="0"/>
              <a:t>, </a:t>
            </a:r>
            <a:r>
              <a:rPr lang="en-US" b="1" dirty="0" err="1"/>
              <a:t>obyvatel</a:t>
            </a:r>
            <a:r>
              <a:rPr lang="en-US" b="1" dirty="0"/>
              <a:t>, </a:t>
            </a:r>
            <a:r>
              <a:rPr lang="en-US" b="1" dirty="0" err="1"/>
              <a:t>byt</a:t>
            </a:r>
            <a:r>
              <a:rPr lang="en-US" b="1" dirty="0"/>
              <a:t>, </a:t>
            </a:r>
            <a:r>
              <a:rPr lang="en-US" b="1" dirty="0" err="1"/>
              <a:t>příbytek</a:t>
            </a:r>
            <a:r>
              <a:rPr lang="en-US" b="1" dirty="0"/>
              <a:t>, </a:t>
            </a:r>
            <a:r>
              <a:rPr lang="en-US" b="1" dirty="0" err="1"/>
              <a:t>nábytek</a:t>
            </a:r>
            <a:r>
              <a:rPr lang="en-US" b="1" dirty="0"/>
              <a:t>, </a:t>
            </a:r>
            <a:r>
              <a:rPr lang="en-US" b="1" dirty="0" err="1"/>
              <a:t>dobytek</a:t>
            </a:r>
            <a:r>
              <a:rPr lang="en-US" b="1" dirty="0"/>
              <a:t>, </a:t>
            </a:r>
            <a:r>
              <a:rPr lang="en-US" b="1" dirty="0" err="1"/>
              <a:t>obyčej</a:t>
            </a:r>
            <a:r>
              <a:rPr lang="en-US" b="1" dirty="0"/>
              <a:t>, </a:t>
            </a:r>
            <a:r>
              <a:rPr lang="en-US" b="1" dirty="0" err="1"/>
              <a:t>bystrý</a:t>
            </a:r>
            <a:r>
              <a:rPr lang="en-US" b="1" dirty="0"/>
              <a:t>, </a:t>
            </a:r>
            <a:r>
              <a:rPr lang="en-US" b="1" dirty="0" err="1"/>
              <a:t>bylina</a:t>
            </a:r>
            <a:r>
              <a:rPr lang="en-US" b="1" dirty="0"/>
              <a:t>, </a:t>
            </a:r>
            <a:r>
              <a:rPr lang="en-US" b="1" dirty="0" err="1"/>
              <a:t>kobyla</a:t>
            </a:r>
            <a:r>
              <a:rPr lang="en-US" b="1" dirty="0"/>
              <a:t>, </a:t>
            </a:r>
            <a:r>
              <a:rPr lang="en-US" b="1" dirty="0" err="1"/>
              <a:t>býk</a:t>
            </a:r>
            <a:r>
              <a:rPr lang="en-US" b="1" dirty="0"/>
              <a:t>, </a:t>
            </a:r>
            <a:r>
              <a:rPr lang="en-US" b="1" dirty="0" err="1"/>
              <a:t>Přibyslav</a:t>
            </a:r>
            <a:endParaRPr lang="en-US" sz="1800" dirty="0"/>
          </a:p>
          <a:p>
            <a:pPr lvl="1"/>
            <a:r>
              <a:rPr lang="en-US" b="1" dirty="0" err="1"/>
              <a:t>slyšet</a:t>
            </a:r>
            <a:r>
              <a:rPr lang="en-US" b="1" dirty="0"/>
              <a:t>, </a:t>
            </a:r>
            <a:r>
              <a:rPr lang="en-US" b="1" dirty="0" err="1"/>
              <a:t>mlýn</a:t>
            </a:r>
            <a:r>
              <a:rPr lang="en-US" b="1" dirty="0"/>
              <a:t>, </a:t>
            </a:r>
            <a:r>
              <a:rPr lang="en-US" b="1" dirty="0" err="1"/>
              <a:t>blýskat</a:t>
            </a:r>
            <a:r>
              <a:rPr lang="en-US" b="1" dirty="0"/>
              <a:t> se, </a:t>
            </a:r>
            <a:r>
              <a:rPr lang="en-US" b="1" dirty="0" err="1"/>
              <a:t>polykat</a:t>
            </a:r>
            <a:r>
              <a:rPr lang="en-US" b="1" dirty="0"/>
              <a:t>, </a:t>
            </a:r>
            <a:r>
              <a:rPr lang="en-US" b="1" dirty="0" err="1"/>
              <a:t>plynout</a:t>
            </a:r>
            <a:r>
              <a:rPr lang="en-US" b="1" dirty="0"/>
              <a:t>, </a:t>
            </a:r>
            <a:r>
              <a:rPr lang="en-US" b="1" dirty="0" err="1"/>
              <a:t>plýtvat</a:t>
            </a:r>
            <a:r>
              <a:rPr lang="en-US" b="1" dirty="0"/>
              <a:t>, </a:t>
            </a:r>
            <a:r>
              <a:rPr lang="en-US" b="1" dirty="0" err="1"/>
              <a:t>vzlykat</a:t>
            </a:r>
            <a:r>
              <a:rPr lang="en-US" b="1" dirty="0"/>
              <a:t>, </a:t>
            </a:r>
            <a:r>
              <a:rPr lang="en-US" b="1" dirty="0" err="1"/>
              <a:t>lysý</a:t>
            </a:r>
            <a:r>
              <a:rPr lang="en-US" b="1" dirty="0"/>
              <a:t>, </a:t>
            </a:r>
            <a:r>
              <a:rPr lang="en-US" b="1" dirty="0" err="1"/>
              <a:t>lýtko</a:t>
            </a:r>
            <a:r>
              <a:rPr lang="en-US" b="1" dirty="0"/>
              <a:t>, </a:t>
            </a:r>
            <a:r>
              <a:rPr lang="en-US" b="1" dirty="0" err="1"/>
              <a:t>lýko</a:t>
            </a:r>
            <a:r>
              <a:rPr lang="en-US" b="1" dirty="0"/>
              <a:t>, </a:t>
            </a:r>
            <a:r>
              <a:rPr lang="en-US" b="1" dirty="0" err="1"/>
              <a:t>lyže</a:t>
            </a:r>
            <a:r>
              <a:rPr lang="en-US" b="1" dirty="0"/>
              <a:t>, </a:t>
            </a:r>
            <a:r>
              <a:rPr lang="en-US" b="1" dirty="0" err="1"/>
              <a:t>pelyněk</a:t>
            </a:r>
            <a:r>
              <a:rPr lang="en-US" b="1" dirty="0"/>
              <a:t>, </a:t>
            </a:r>
            <a:r>
              <a:rPr lang="en-US" b="1" dirty="0" err="1"/>
              <a:t>plyš</a:t>
            </a:r>
            <a:r>
              <a:rPr lang="en-US" b="1" dirty="0"/>
              <a:t>,</a:t>
            </a:r>
            <a:r>
              <a:rPr lang="en-US" dirty="0"/>
              <a:t> </a:t>
            </a:r>
            <a:endParaRPr lang="en-US" sz="1800" dirty="0"/>
          </a:p>
          <a:p>
            <a:pPr lvl="1"/>
            <a:r>
              <a:rPr lang="en-US" b="1" dirty="0"/>
              <a:t>my, </a:t>
            </a:r>
            <a:r>
              <a:rPr lang="en-US" b="1" dirty="0" err="1"/>
              <a:t>mýt</a:t>
            </a:r>
            <a:r>
              <a:rPr lang="en-US" b="1" dirty="0"/>
              <a:t>, </a:t>
            </a:r>
            <a:r>
              <a:rPr lang="en-US" b="1" dirty="0" err="1"/>
              <a:t>myslit</a:t>
            </a:r>
            <a:r>
              <a:rPr lang="en-US" b="1" dirty="0"/>
              <a:t>, </a:t>
            </a:r>
            <a:r>
              <a:rPr lang="en-US" b="1" dirty="0" err="1"/>
              <a:t>mýlit</a:t>
            </a:r>
            <a:r>
              <a:rPr lang="en-US" b="1" dirty="0"/>
              <a:t> se, </a:t>
            </a:r>
            <a:r>
              <a:rPr lang="en-US" b="1" dirty="0" err="1"/>
              <a:t>hmyz</a:t>
            </a:r>
            <a:r>
              <a:rPr lang="en-US" b="1" dirty="0"/>
              <a:t>, </a:t>
            </a:r>
            <a:r>
              <a:rPr lang="en-US" b="1" dirty="0" err="1"/>
              <a:t>myš</a:t>
            </a:r>
            <a:r>
              <a:rPr lang="en-US" b="1" dirty="0"/>
              <a:t>, </a:t>
            </a:r>
            <a:r>
              <a:rPr lang="en-US" b="1" dirty="0" err="1"/>
              <a:t>hlemýžď</a:t>
            </a:r>
            <a:r>
              <a:rPr lang="en-US" b="1" dirty="0"/>
              <a:t>, </a:t>
            </a:r>
            <a:r>
              <a:rPr lang="en-US" b="1" dirty="0" err="1"/>
              <a:t>mýtit</a:t>
            </a:r>
            <a:r>
              <a:rPr lang="en-US" b="1" dirty="0"/>
              <a:t>, </a:t>
            </a:r>
            <a:r>
              <a:rPr lang="en-US" b="1" dirty="0" err="1"/>
              <a:t>zamykat</a:t>
            </a:r>
            <a:r>
              <a:rPr lang="en-US" b="1" dirty="0"/>
              <a:t>, </a:t>
            </a:r>
            <a:r>
              <a:rPr lang="en-US" b="1" dirty="0" err="1"/>
              <a:t>smýkat</a:t>
            </a:r>
            <a:r>
              <a:rPr lang="en-US" b="1" dirty="0"/>
              <a:t>, </a:t>
            </a:r>
            <a:r>
              <a:rPr lang="en-US" b="1" dirty="0" err="1"/>
              <a:t>dmýchat</a:t>
            </a:r>
            <a:r>
              <a:rPr lang="en-US" b="1" dirty="0"/>
              <a:t>, </a:t>
            </a:r>
            <a:r>
              <a:rPr lang="en-US" b="1" dirty="0" err="1"/>
              <a:t>chmýří</a:t>
            </a:r>
            <a:r>
              <a:rPr lang="en-US" b="1" dirty="0"/>
              <a:t>, </a:t>
            </a:r>
            <a:r>
              <a:rPr lang="en-US" b="1" dirty="0" err="1"/>
              <a:t>nachomýtnout</a:t>
            </a:r>
            <a:r>
              <a:rPr lang="en-US" b="1" dirty="0"/>
              <a:t> se, </a:t>
            </a:r>
            <a:r>
              <a:rPr lang="en-US" b="1" dirty="0" err="1"/>
              <a:t>Litomyšl</a:t>
            </a:r>
            <a:endParaRPr lang="en-US" sz="1800" dirty="0"/>
          </a:p>
          <a:p>
            <a:pPr lvl="1"/>
            <a:r>
              <a:rPr lang="en-US" b="1" dirty="0" err="1"/>
              <a:t>pýcha</a:t>
            </a:r>
            <a:r>
              <a:rPr lang="en-US" b="1" dirty="0"/>
              <a:t>, </a:t>
            </a:r>
            <a:r>
              <a:rPr lang="en-US" b="1" dirty="0" err="1"/>
              <a:t>pytel</a:t>
            </a:r>
            <a:r>
              <a:rPr lang="en-US" b="1" dirty="0"/>
              <a:t>, </a:t>
            </a:r>
            <a:r>
              <a:rPr lang="en-US" b="1" dirty="0" err="1"/>
              <a:t>pysk</a:t>
            </a:r>
            <a:r>
              <a:rPr lang="en-US" b="1" dirty="0"/>
              <a:t>, </a:t>
            </a:r>
            <a:r>
              <a:rPr lang="en-US" b="1" dirty="0" err="1"/>
              <a:t>netopýr</a:t>
            </a:r>
            <a:r>
              <a:rPr lang="en-US" b="1" dirty="0"/>
              <a:t>, </a:t>
            </a:r>
            <a:r>
              <a:rPr lang="en-US" b="1" dirty="0" err="1"/>
              <a:t>slepýš</a:t>
            </a:r>
            <a:r>
              <a:rPr lang="en-US" b="1" dirty="0"/>
              <a:t>, </a:t>
            </a:r>
            <a:r>
              <a:rPr lang="en-US" b="1" dirty="0" err="1"/>
              <a:t>pyl</a:t>
            </a:r>
            <a:r>
              <a:rPr lang="en-US" b="1" dirty="0"/>
              <a:t>, </a:t>
            </a:r>
            <a:r>
              <a:rPr lang="en-US" b="1" dirty="0" err="1"/>
              <a:t>kopyto</a:t>
            </a:r>
            <a:r>
              <a:rPr lang="en-US" b="1" dirty="0"/>
              <a:t>, </a:t>
            </a:r>
            <a:r>
              <a:rPr lang="en-US" b="1" dirty="0" err="1"/>
              <a:t>klopýtat</a:t>
            </a:r>
            <a:r>
              <a:rPr lang="en-US" b="1" dirty="0"/>
              <a:t>, </a:t>
            </a:r>
            <a:r>
              <a:rPr lang="en-US" b="1" dirty="0" err="1"/>
              <a:t>třpytit</a:t>
            </a:r>
            <a:r>
              <a:rPr lang="en-US" b="1" dirty="0"/>
              <a:t> se, </a:t>
            </a:r>
            <a:r>
              <a:rPr lang="en-US" b="1" dirty="0" err="1"/>
              <a:t>zpytovat</a:t>
            </a:r>
            <a:r>
              <a:rPr lang="en-US" b="1" dirty="0"/>
              <a:t>, </a:t>
            </a:r>
            <a:r>
              <a:rPr lang="en-US" b="1" dirty="0" err="1"/>
              <a:t>pykat</a:t>
            </a:r>
            <a:r>
              <a:rPr lang="en-US" b="1" dirty="0"/>
              <a:t>, </a:t>
            </a:r>
            <a:r>
              <a:rPr lang="en-US" b="1" dirty="0" err="1"/>
              <a:t>pýr</a:t>
            </a:r>
            <a:r>
              <a:rPr lang="en-US" b="1" dirty="0"/>
              <a:t>, </a:t>
            </a:r>
            <a:r>
              <a:rPr lang="en-US" b="1" dirty="0" err="1"/>
              <a:t>pýřit</a:t>
            </a:r>
            <a:r>
              <a:rPr lang="en-US" b="1" dirty="0"/>
              <a:t> se, </a:t>
            </a:r>
            <a:r>
              <a:rPr lang="en-US" b="1" dirty="0" err="1"/>
              <a:t>čepýřit</a:t>
            </a:r>
            <a:r>
              <a:rPr lang="en-US" b="1" dirty="0"/>
              <a:t> se</a:t>
            </a:r>
            <a:endParaRPr lang="en-US" sz="1800" dirty="0"/>
          </a:p>
          <a:p>
            <a:pPr lvl="1"/>
            <a:r>
              <a:rPr lang="en-US" b="1" dirty="0" err="1"/>
              <a:t>syn</a:t>
            </a:r>
            <a:r>
              <a:rPr lang="en-US" b="1" dirty="0"/>
              <a:t>, </a:t>
            </a:r>
            <a:r>
              <a:rPr lang="en-US" b="1" dirty="0" err="1"/>
              <a:t>sytý</a:t>
            </a:r>
            <a:r>
              <a:rPr lang="en-US" b="1" dirty="0"/>
              <a:t>, </a:t>
            </a:r>
            <a:r>
              <a:rPr lang="en-US" b="1" dirty="0" err="1"/>
              <a:t>sýr</a:t>
            </a:r>
            <a:r>
              <a:rPr lang="en-US" b="1" dirty="0"/>
              <a:t>, </a:t>
            </a:r>
            <a:r>
              <a:rPr lang="en-US" b="1" dirty="0" err="1"/>
              <a:t>syrový</a:t>
            </a:r>
            <a:r>
              <a:rPr lang="en-US" b="1" dirty="0"/>
              <a:t>, </a:t>
            </a:r>
            <a:r>
              <a:rPr lang="en-US" b="1" dirty="0" err="1"/>
              <a:t>sychravý</a:t>
            </a:r>
            <a:r>
              <a:rPr lang="en-US" b="1" dirty="0"/>
              <a:t>, </a:t>
            </a:r>
            <a:r>
              <a:rPr lang="en-US" b="1" dirty="0" err="1"/>
              <a:t>usychat</a:t>
            </a:r>
            <a:r>
              <a:rPr lang="en-US" b="1" dirty="0"/>
              <a:t>, </a:t>
            </a:r>
            <a:r>
              <a:rPr lang="en-US" b="1" dirty="0" err="1"/>
              <a:t>sýkora</a:t>
            </a:r>
            <a:r>
              <a:rPr lang="en-US" b="1" dirty="0"/>
              <a:t>, </a:t>
            </a:r>
            <a:r>
              <a:rPr lang="en-US" b="1" dirty="0" err="1"/>
              <a:t>sýček</a:t>
            </a:r>
            <a:r>
              <a:rPr lang="en-US" b="1" dirty="0"/>
              <a:t>, </a:t>
            </a:r>
            <a:r>
              <a:rPr lang="en-US" b="1" dirty="0" err="1"/>
              <a:t>sysel</a:t>
            </a:r>
            <a:r>
              <a:rPr lang="en-US" b="1" dirty="0"/>
              <a:t>, </a:t>
            </a:r>
            <a:r>
              <a:rPr lang="en-US" b="1" dirty="0" err="1"/>
              <a:t>syčet</a:t>
            </a:r>
            <a:r>
              <a:rPr lang="en-US" b="1" dirty="0"/>
              <a:t>, </a:t>
            </a:r>
            <a:r>
              <a:rPr lang="en-US" b="1" dirty="0" err="1"/>
              <a:t>sypat</a:t>
            </a:r>
            <a:endParaRPr lang="en-US" sz="1800" dirty="0"/>
          </a:p>
          <a:p>
            <a:pPr lvl="1"/>
            <a:r>
              <a:rPr lang="en-US" b="1" dirty="0" err="1"/>
              <a:t>vy</a:t>
            </a:r>
            <a:r>
              <a:rPr lang="en-US" b="1" dirty="0"/>
              <a:t>, </a:t>
            </a:r>
            <a:r>
              <a:rPr lang="en-US" b="1" dirty="0" err="1"/>
              <a:t>vysoký</a:t>
            </a:r>
            <a:r>
              <a:rPr lang="en-US" b="1" dirty="0"/>
              <a:t>, </a:t>
            </a:r>
            <a:r>
              <a:rPr lang="en-US" b="1" dirty="0" err="1"/>
              <a:t>výt</a:t>
            </a:r>
            <a:r>
              <a:rPr lang="en-US" b="1" dirty="0"/>
              <a:t>, </a:t>
            </a:r>
            <a:r>
              <a:rPr lang="en-US" b="1" dirty="0" err="1"/>
              <a:t>výskat</a:t>
            </a:r>
            <a:r>
              <a:rPr lang="en-US" b="1" dirty="0"/>
              <a:t>, </a:t>
            </a:r>
            <a:r>
              <a:rPr lang="en-US" b="1" dirty="0" err="1"/>
              <a:t>zvykat</a:t>
            </a:r>
            <a:r>
              <a:rPr lang="en-US" b="1" dirty="0"/>
              <a:t>, </a:t>
            </a:r>
            <a:r>
              <a:rPr lang="en-US" b="1" dirty="0" err="1"/>
              <a:t>žvýkat</a:t>
            </a:r>
            <a:r>
              <a:rPr lang="en-US" b="1" dirty="0"/>
              <a:t>, </a:t>
            </a:r>
            <a:r>
              <a:rPr lang="en-US" b="1" dirty="0" err="1"/>
              <a:t>vydra</a:t>
            </a:r>
            <a:r>
              <a:rPr lang="en-US" b="1" dirty="0"/>
              <a:t>, </a:t>
            </a:r>
            <a:r>
              <a:rPr lang="en-US" b="1" dirty="0" err="1"/>
              <a:t>výr</a:t>
            </a:r>
            <a:r>
              <a:rPr lang="en-US" b="1" dirty="0"/>
              <a:t>, </a:t>
            </a:r>
            <a:r>
              <a:rPr lang="en-US" b="1" dirty="0" err="1"/>
              <a:t>vyžle</a:t>
            </a:r>
            <a:r>
              <a:rPr lang="en-US" b="1" dirty="0"/>
              <a:t>, </a:t>
            </a:r>
            <a:r>
              <a:rPr lang="en-US" b="1" dirty="0" err="1"/>
              <a:t>povyk</a:t>
            </a:r>
            <a:r>
              <a:rPr lang="en-US" b="1" dirty="0"/>
              <a:t>, </a:t>
            </a:r>
            <a:r>
              <a:rPr lang="en-US" b="1" dirty="0" err="1"/>
              <a:t>výheň</a:t>
            </a:r>
            <a:endParaRPr lang="en-US" sz="1800" dirty="0"/>
          </a:p>
          <a:p>
            <a:pPr lvl="1"/>
            <a:r>
              <a:rPr lang="en-US" b="1" dirty="0" err="1"/>
              <a:t>brzy</a:t>
            </a:r>
            <a:r>
              <a:rPr lang="en-US" b="1" dirty="0"/>
              <a:t>, </a:t>
            </a:r>
            <a:r>
              <a:rPr lang="en-US" b="1" dirty="0" err="1"/>
              <a:t>jazyk</a:t>
            </a:r>
            <a:r>
              <a:rPr lang="en-US" b="1" dirty="0"/>
              <a:t>, </a:t>
            </a:r>
            <a:r>
              <a:rPr lang="en-US" b="1" dirty="0" err="1"/>
              <a:t>nazývat</a:t>
            </a:r>
            <a:r>
              <a:rPr lang="en-US" b="1" dirty="0"/>
              <a:t>, </a:t>
            </a:r>
            <a:r>
              <a:rPr lang="en-US" b="1" dirty="0" err="1"/>
              <a:t>Ruzyně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93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Čárky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en-US" dirty="0" err="1" smtClean="0"/>
              <a:t>Pamatuj</a:t>
            </a:r>
            <a:r>
              <a:rPr lang="en-US" dirty="0" smtClean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Otakárku</a:t>
            </a:r>
            <a:r>
              <a:rPr lang="en-US" dirty="0"/>
              <a:t>, </a:t>
            </a:r>
            <a:endParaRPr lang="cs-CZ" dirty="0" smtClean="0"/>
          </a:p>
          <a:p>
            <a:pPr marL="0" indent="0" algn="ctr">
              <a:buNone/>
            </a:pP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/>
              <a:t>před</a:t>
            </a:r>
            <a:r>
              <a:rPr lang="en-US" dirty="0"/>
              <a:t> A, I, ANI, NEBO </a:t>
            </a:r>
            <a:r>
              <a:rPr lang="en-US" dirty="0" err="1"/>
              <a:t>nepíšeme</a:t>
            </a:r>
            <a:r>
              <a:rPr lang="en-US" dirty="0"/>
              <a:t> </a:t>
            </a:r>
            <a:r>
              <a:rPr lang="en-US" dirty="0" err="1"/>
              <a:t>čárku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6440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Freeze</a:t>
            </a:r>
            <a:r>
              <a:rPr lang="cs-CZ" dirty="0" smtClean="0"/>
              <a:t>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místnosti jsou rozhozeny karty s písmeny/slovíčky na procvičení. Děti tančí nebo se volně pohybují po učebně. Učitel zastaví hudbu a zadá žákům, co mají vyhledat.</a:t>
            </a:r>
          </a:p>
          <a:p>
            <a:pPr marL="0" indent="0">
              <a:buNone/>
            </a:pPr>
            <a:r>
              <a:rPr lang="cs-CZ" dirty="0" smtClean="0"/>
              <a:t>Souhlásky: krátké, dlouhé nebo slova obsahující </a:t>
            </a:r>
            <a:r>
              <a:rPr lang="cs-CZ" smtClean="0"/>
              <a:t>souhlásky krátké/dlouhé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74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Garage</a:t>
            </a:r>
            <a:r>
              <a:rPr lang="cs-CZ" dirty="0" smtClean="0"/>
              <a:t> Band</a:t>
            </a:r>
          </a:p>
          <a:p>
            <a:r>
              <a:rPr lang="en-US" dirty="0" err="1" smtClean="0"/>
              <a:t>Vocaroo</a:t>
            </a:r>
            <a:r>
              <a:rPr lang="en-US" dirty="0" smtClean="0"/>
              <a:t> </a:t>
            </a:r>
            <a:r>
              <a:rPr lang="en-US" dirty="0"/>
              <a:t>= Online voice </a:t>
            </a:r>
            <a:r>
              <a:rPr lang="en-US" dirty="0" smtClean="0"/>
              <a:t>recorder</a:t>
            </a:r>
            <a:r>
              <a:rPr lang="cs-CZ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://vocaroo.com/</a:t>
            </a:r>
            <a:endParaRPr lang="en-US" dirty="0"/>
          </a:p>
          <a:p>
            <a:r>
              <a:rPr lang="en-US" dirty="0" err="1" smtClean="0"/>
              <a:t>Tripline</a:t>
            </a:r>
            <a:r>
              <a:rPr lang="en-US" dirty="0" smtClean="0"/>
              <a:t> </a:t>
            </a:r>
            <a:r>
              <a:rPr lang="en-US" dirty="0"/>
              <a:t>= Create online maps, record your journey, insert pictures and </a:t>
            </a:r>
            <a:r>
              <a:rPr lang="en-US" dirty="0" smtClean="0"/>
              <a:t>text</a:t>
            </a:r>
            <a:r>
              <a:rPr lang="cs-CZ" dirty="0" smtClean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://www.tripline.net/</a:t>
            </a:r>
            <a:endParaRPr lang="en-US" dirty="0"/>
          </a:p>
          <a:p>
            <a:r>
              <a:rPr lang="en-US" dirty="0" err="1" smtClean="0"/>
              <a:t>Soundcloud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royalty-free-beats</a:t>
            </a:r>
            <a:r>
              <a:rPr lang="cs-CZ" dirty="0" smtClean="0"/>
              <a:t>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://soundcloud.com/royalty-free-beats</a:t>
            </a:r>
            <a:endParaRPr lang="en-US" dirty="0"/>
          </a:p>
          <a:p>
            <a:r>
              <a:rPr lang="en-US" dirty="0" smtClean="0"/>
              <a:t>Free Beats</a:t>
            </a:r>
            <a:r>
              <a:rPr lang="cs-CZ" dirty="0" smtClean="0"/>
              <a:t> -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freebeats.io/royalty-free-hiphop-beats</a:t>
            </a:r>
            <a:endParaRPr lang="cs-CZ" dirty="0" smtClean="0"/>
          </a:p>
          <a:p>
            <a:pPr marL="914400" lvl="2" indent="0">
              <a:buNone/>
            </a:pPr>
            <a:r>
              <a:rPr lang="en-US" u="sng" dirty="0" smtClean="0">
                <a:hlinkClick r:id="rId6"/>
              </a:rPr>
              <a:t>https</a:t>
            </a:r>
            <a:r>
              <a:rPr lang="en-US" u="sng" dirty="0">
                <a:hlinkClick r:id="rId6"/>
              </a:rPr>
              <a:t>://freebeats.io/compromise</a:t>
            </a:r>
            <a:endParaRPr lang="en-US" sz="1400" dirty="0"/>
          </a:p>
          <a:p>
            <a:pPr marL="914400" lvl="2" indent="0">
              <a:buNone/>
            </a:pPr>
            <a:r>
              <a:rPr lang="en-US" u="sng" dirty="0">
                <a:hlinkClick r:id="rId7"/>
              </a:rPr>
              <a:t>https://freebeats.io/summer-rain</a:t>
            </a:r>
            <a:endParaRPr lang="en-US" sz="14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9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Výuka na Základní Umělecké škole – příčná a zobcová flétna a komorní hra</a:t>
            </a:r>
            <a:r>
              <a:rPr lang="en-US" dirty="0" smtClean="0"/>
              <a:t>, </a:t>
            </a:r>
            <a:r>
              <a:rPr lang="en-US" dirty="0" err="1" smtClean="0"/>
              <a:t>letn</a:t>
            </a:r>
            <a:r>
              <a:rPr lang="cs-CZ" dirty="0" smtClean="0"/>
              <a:t>í flétnové kurzy</a:t>
            </a:r>
          </a:p>
          <a:p>
            <a:r>
              <a:rPr lang="cs-CZ" dirty="0" smtClean="0"/>
              <a:t>Hudebně divadelní duo – představení pro školy </a:t>
            </a:r>
            <a:r>
              <a:rPr lang="en-US" dirty="0" smtClean="0"/>
              <a:t>a </a:t>
            </a:r>
            <a:r>
              <a:rPr lang="en-US" dirty="0" err="1" smtClean="0"/>
              <a:t>kulturn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domy</a:t>
            </a:r>
            <a:endParaRPr lang="cs-CZ" dirty="0" smtClean="0"/>
          </a:p>
          <a:p>
            <a:r>
              <a:rPr lang="cs-CZ" dirty="0" smtClean="0"/>
              <a:t>Kapela </a:t>
            </a:r>
            <a:r>
              <a:rPr lang="cs-CZ" dirty="0" err="1" smtClean="0"/>
              <a:t>Pročne</a:t>
            </a:r>
            <a:endParaRPr lang="cs-CZ" dirty="0" smtClean="0"/>
          </a:p>
          <a:p>
            <a:r>
              <a:rPr lang="cs-CZ" dirty="0" smtClean="0"/>
              <a:t>Soukromá výuka příčné flétny v USA</a:t>
            </a:r>
          </a:p>
          <a:p>
            <a:r>
              <a:rPr lang="cs-CZ" dirty="0" smtClean="0"/>
              <a:t>Helen </a:t>
            </a:r>
            <a:r>
              <a:rPr lang="cs-CZ" dirty="0" err="1" smtClean="0"/>
              <a:t>Doron</a:t>
            </a:r>
            <a:r>
              <a:rPr lang="cs-CZ" dirty="0" smtClean="0"/>
              <a:t> Early </a:t>
            </a:r>
            <a:r>
              <a:rPr lang="cs-CZ" dirty="0" err="1" smtClean="0"/>
              <a:t>English</a:t>
            </a:r>
            <a:endParaRPr lang="cs-CZ" dirty="0" smtClean="0"/>
          </a:p>
          <a:p>
            <a:r>
              <a:rPr lang="cs-CZ" dirty="0" smtClean="0"/>
              <a:t>Duhová Brána </a:t>
            </a:r>
          </a:p>
          <a:p>
            <a:r>
              <a:rPr lang="cs-CZ" dirty="0" smtClean="0"/>
              <a:t>Hudební výuka v </a:t>
            </a:r>
            <a:r>
              <a:rPr lang="cs-CZ" dirty="0" err="1" smtClean="0"/>
              <a:t>Lifetime</a:t>
            </a:r>
            <a:endParaRPr lang="cs-CZ" dirty="0" smtClean="0"/>
          </a:p>
          <a:p>
            <a:r>
              <a:rPr lang="cs-CZ" dirty="0" smtClean="0"/>
              <a:t>Czech and </a:t>
            </a:r>
            <a:r>
              <a:rPr lang="cs-CZ" dirty="0" err="1" smtClean="0"/>
              <a:t>Slovak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Carolina</a:t>
            </a:r>
          </a:p>
          <a:p>
            <a:r>
              <a:rPr lang="cs-CZ" dirty="0" smtClean="0"/>
              <a:t>U.S. public </a:t>
            </a:r>
            <a:r>
              <a:rPr lang="cs-CZ" dirty="0" err="1" smtClean="0"/>
              <a:t>education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6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nás hudba ovlivňuje: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85623"/>
            <a:ext cx="5949176" cy="3674771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může </a:t>
            </a:r>
            <a:r>
              <a:rPr lang="cs-CZ" dirty="0"/>
              <a:t>zpomalovat a vyrovnávat mozkové vlny</a:t>
            </a:r>
            <a:endParaRPr lang="en-US" dirty="0"/>
          </a:p>
          <a:p>
            <a:r>
              <a:rPr lang="cs-CZ" dirty="0" smtClean="0"/>
              <a:t>ovlivňuje dýchání</a:t>
            </a:r>
            <a:r>
              <a:rPr lang="cs-CZ" dirty="0"/>
              <a:t> </a:t>
            </a:r>
            <a:r>
              <a:rPr lang="cs-CZ" dirty="0" smtClean="0"/>
              <a:t>a srdeční </a:t>
            </a:r>
            <a:r>
              <a:rPr lang="cs-CZ" dirty="0"/>
              <a:t>frekvenci</a:t>
            </a:r>
            <a:endParaRPr lang="en-US" dirty="0"/>
          </a:p>
          <a:p>
            <a:r>
              <a:rPr lang="cs-CZ" dirty="0" smtClean="0"/>
              <a:t>zmírňuje </a:t>
            </a:r>
            <a:r>
              <a:rPr lang="cs-CZ" dirty="0"/>
              <a:t>svalové napětí a zlepšuje pohyb</a:t>
            </a:r>
            <a:endParaRPr lang="en-US" dirty="0"/>
          </a:p>
          <a:p>
            <a:r>
              <a:rPr lang="cs-CZ" dirty="0" smtClean="0"/>
              <a:t>ovlivňuje </a:t>
            </a:r>
            <a:r>
              <a:rPr lang="cs-CZ" dirty="0"/>
              <a:t>tělesnou teplotu</a:t>
            </a:r>
            <a:endParaRPr lang="en-US" dirty="0"/>
          </a:p>
          <a:p>
            <a:r>
              <a:rPr lang="cs-CZ" dirty="0" smtClean="0"/>
              <a:t>dokáže </a:t>
            </a:r>
            <a:r>
              <a:rPr lang="cs-CZ" dirty="0"/>
              <a:t>snížit hladinu endorfinů</a:t>
            </a:r>
            <a:endParaRPr lang="en-US" dirty="0"/>
          </a:p>
          <a:p>
            <a:r>
              <a:rPr lang="cs-CZ" dirty="0" smtClean="0"/>
              <a:t>umí </a:t>
            </a:r>
            <a:r>
              <a:rPr lang="cs-CZ" dirty="0"/>
              <a:t>regulovat stresové hormony</a:t>
            </a:r>
            <a:endParaRPr lang="en-US" dirty="0"/>
          </a:p>
          <a:p>
            <a:r>
              <a:rPr lang="cs-CZ" dirty="0" smtClean="0"/>
              <a:t>může </a:t>
            </a:r>
            <a:r>
              <a:rPr lang="cs-CZ" dirty="0"/>
              <a:t>posilovat imunitní </a:t>
            </a:r>
            <a:r>
              <a:rPr lang="cs-CZ" dirty="0" smtClean="0"/>
              <a:t>systém, paměť a schopnost učit se</a:t>
            </a:r>
            <a:endParaRPr lang="en-US" dirty="0"/>
          </a:p>
          <a:p>
            <a:r>
              <a:rPr lang="cs-CZ" dirty="0" smtClean="0"/>
              <a:t>mění </a:t>
            </a:r>
            <a:r>
              <a:rPr lang="cs-CZ" dirty="0"/>
              <a:t>naše vnímání </a:t>
            </a:r>
            <a:r>
              <a:rPr lang="cs-CZ" dirty="0" smtClean="0"/>
              <a:t>času a prostoru</a:t>
            </a:r>
          </a:p>
          <a:p>
            <a:r>
              <a:rPr lang="cs-CZ" dirty="0" smtClean="0"/>
              <a:t>může </a:t>
            </a:r>
            <a:r>
              <a:rPr lang="cs-CZ" dirty="0"/>
              <a:t>zvýšit </a:t>
            </a:r>
            <a:r>
              <a:rPr lang="cs-CZ" dirty="0" smtClean="0"/>
              <a:t>výkonnost a podporuje výdrž</a:t>
            </a:r>
          </a:p>
          <a:p>
            <a:r>
              <a:rPr lang="cs-CZ" dirty="0" smtClean="0"/>
              <a:t>může </a:t>
            </a:r>
            <a:r>
              <a:rPr lang="cs-CZ" dirty="0"/>
              <a:t>navodit pocit bezpečí a pohody</a:t>
            </a:r>
            <a:endParaRPr lang="en-US" dirty="0"/>
          </a:p>
          <a:p>
            <a:endParaRPr lang="en-US" i="1" dirty="0"/>
          </a:p>
          <a:p>
            <a:endParaRPr lang="cs-CZ" i="1" dirty="0" smtClean="0"/>
          </a:p>
          <a:p>
            <a:endParaRPr lang="en-US" i="1" dirty="0"/>
          </a:p>
          <a:p>
            <a:endParaRPr lang="en-US" i="1" dirty="0"/>
          </a:p>
          <a:p>
            <a:endParaRPr lang="cs-CZ" i="1" dirty="0" smtClean="0"/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13" y="2616429"/>
            <a:ext cx="3030111" cy="3030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7588" y="5852617"/>
            <a:ext cx="260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D. </a:t>
            </a:r>
            <a:r>
              <a:rPr lang="cs-CZ" sz="1400" dirty="0" err="1" smtClean="0"/>
              <a:t>Campbell</a:t>
            </a:r>
            <a:r>
              <a:rPr lang="cs-CZ" sz="1400" dirty="0" smtClean="0"/>
              <a:t>, Mozart </a:t>
            </a:r>
            <a:r>
              <a:rPr lang="cs-CZ" sz="1400" dirty="0" err="1" smtClean="0"/>
              <a:t>Effect</a:t>
            </a:r>
            <a:r>
              <a:rPr lang="cs-CZ" sz="1400" dirty="0"/>
              <a:t> (</a:t>
            </a:r>
            <a:r>
              <a:rPr lang="cs-CZ" sz="1400" dirty="0" smtClean="0"/>
              <a:t>2001)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75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t</a:t>
            </a:r>
            <a:r>
              <a:rPr lang="en-US" dirty="0" err="1" smtClean="0"/>
              <a:t>vo</a:t>
            </a:r>
            <a:r>
              <a:rPr lang="cs-CZ" dirty="0" err="1" smtClean="0"/>
              <a:t>řivosti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649" y="2419814"/>
            <a:ext cx="9872871" cy="335421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smtClean="0"/>
              <a:t>Tvořivý člověk se nespokojí s obvyklým řešením – proto se může vyvíjet a rozvinout umění.</a:t>
            </a:r>
            <a:endParaRPr lang="en-US" dirty="0" smtClean="0"/>
          </a:p>
          <a:p>
            <a:pPr lvl="0"/>
            <a:r>
              <a:rPr lang="cs-CZ" dirty="0" smtClean="0"/>
              <a:t>Tvořivost odpovídá psychickému zdraví (</a:t>
            </a:r>
            <a:r>
              <a:rPr lang="cs-CZ" dirty="0" err="1" smtClean="0"/>
              <a:t>Maslow</a:t>
            </a:r>
            <a:r>
              <a:rPr lang="cs-CZ" dirty="0" smtClean="0"/>
              <a:t> 1970)</a:t>
            </a:r>
            <a:endParaRPr lang="en-US" dirty="0" smtClean="0"/>
          </a:p>
          <a:p>
            <a:pPr lvl="0"/>
            <a:r>
              <a:rPr lang="cs-CZ" dirty="0" smtClean="0"/>
              <a:t>Tvořivost může pomáhat při snižování </a:t>
            </a:r>
            <a:r>
              <a:rPr lang="cs-CZ" dirty="0" err="1" smtClean="0"/>
              <a:t>anxiety</a:t>
            </a:r>
            <a:r>
              <a:rPr lang="cs-CZ" dirty="0" smtClean="0"/>
              <a:t> (strachu , obav, úzkosti a ustrašenosti), jak to potvrdily některé výzkumy v této oblasti (</a:t>
            </a:r>
            <a:r>
              <a:rPr lang="cs-CZ" dirty="0" err="1" smtClean="0"/>
              <a:t>Hlavs</a:t>
            </a:r>
            <a:r>
              <a:rPr lang="cs-CZ" dirty="0" smtClean="0"/>
              <a:t>, Krčová, 1976, Kováčová 1979 a 1983, Gajdošová, </a:t>
            </a:r>
            <a:r>
              <a:rPr lang="cs-CZ" dirty="0" err="1" smtClean="0"/>
              <a:t>Herényiová</a:t>
            </a:r>
            <a:r>
              <a:rPr lang="cs-CZ" dirty="0" smtClean="0"/>
              <a:t>, 1995, </a:t>
            </a:r>
            <a:r>
              <a:rPr lang="cs-CZ" dirty="0" err="1" smtClean="0"/>
              <a:t>Falat</a:t>
            </a:r>
            <a:r>
              <a:rPr lang="cs-CZ" dirty="0" smtClean="0"/>
              <a:t> 2001, </a:t>
            </a:r>
            <a:r>
              <a:rPr lang="cs-CZ" dirty="0" err="1" smtClean="0"/>
              <a:t>Szobiová</a:t>
            </a:r>
            <a:r>
              <a:rPr lang="cs-CZ" dirty="0" smtClean="0"/>
              <a:t>, 2004, a jiní) </a:t>
            </a:r>
            <a:endParaRPr lang="en-US" dirty="0" smtClean="0"/>
          </a:p>
          <a:p>
            <a:pPr lvl="0"/>
            <a:r>
              <a:rPr lang="cs-CZ" dirty="0" smtClean="0"/>
              <a:t>Tvořivost prokazatelně pozitivně ovlivňuje zvyšování sebevědomí a průbojnosti, tvořivější děti jsou sebevědomější a lépe se prosazují.</a:t>
            </a:r>
            <a:endParaRPr lang="en-US" dirty="0" smtClean="0"/>
          </a:p>
          <a:p>
            <a:pPr lvl="0"/>
            <a:r>
              <a:rPr lang="cs-CZ" dirty="0" smtClean="0"/>
              <a:t>Tvořivost má významný vliv na růst chápavosti a motivace poznávat, zvyšuje zájem o učení.</a:t>
            </a:r>
            <a:endParaRPr lang="en-US" dirty="0" smtClean="0"/>
          </a:p>
          <a:p>
            <a:pPr lvl="0"/>
            <a:r>
              <a:rPr lang="cs-CZ" dirty="0" smtClean="0"/>
              <a:t>Zlepšuje sociabilitu, ochotu ke spolupráci.</a:t>
            </a:r>
            <a:endParaRPr lang="en-US" dirty="0" smtClean="0"/>
          </a:p>
          <a:p>
            <a:pPr lvl="0"/>
            <a:r>
              <a:rPr lang="cs-CZ" dirty="0" smtClean="0"/>
              <a:t>Formuje také citové kvality, vztah k sobě a světu.</a:t>
            </a:r>
          </a:p>
          <a:p>
            <a:pPr marL="45720" lvl="0" indent="0">
              <a:buNone/>
            </a:pPr>
            <a:endParaRPr lang="cs-CZ" dirty="0" smtClean="0"/>
          </a:p>
          <a:p>
            <a:pPr marL="45720" lvl="0" indent="0">
              <a:buNone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62654" y="5907842"/>
            <a:ext cx="6411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>
              <a:buNone/>
            </a:pPr>
            <a:r>
              <a:rPr lang="cs-CZ" sz="1200" dirty="0" smtClean="0"/>
              <a:t>K. </a:t>
            </a:r>
            <a:r>
              <a:rPr lang="cs-CZ" sz="1200" dirty="0"/>
              <a:t>Fichnová a </a:t>
            </a:r>
            <a:r>
              <a:rPr lang="cs-CZ" sz="1200" dirty="0" smtClean="0"/>
              <a:t>E. </a:t>
            </a:r>
            <a:r>
              <a:rPr lang="cs-CZ" sz="1200" dirty="0" err="1" smtClean="0"/>
              <a:t>Szobiová</a:t>
            </a:r>
            <a:r>
              <a:rPr lang="cs-CZ" sz="1200" dirty="0" smtClean="0"/>
              <a:t>, </a:t>
            </a:r>
            <a:r>
              <a:rPr lang="cs-CZ" sz="1200" cap="small" dirty="0"/>
              <a:t>Rozvoj tvořivosti a klíčových kompetencí dětí (Portál, 2012)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42096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Úředníci přistěhovaleckého oddělení ve státě Washington pouštějí Mozartovu a barokní hudbu novým příchozím z Kambodži, Laosu a dalších asijských zemí na hodinách angličtiny a hlásí, že tempo výuky se tím zrychluje.</a:t>
            </a:r>
            <a:endParaRPr lang="en-US" dirty="0"/>
          </a:p>
          <a:p>
            <a:r>
              <a:rPr lang="cs-CZ" dirty="0"/>
              <a:t>Na Kalifornské univerzitě v </a:t>
            </a:r>
            <a:r>
              <a:rPr lang="cs-CZ" dirty="0" err="1"/>
              <a:t>Irvinu</a:t>
            </a:r>
            <a:r>
              <a:rPr lang="cs-CZ" dirty="0"/>
              <a:t> zkoumala skupina výzkumníků účinky Mozartovy hudby na vysokoškolské studenty. Studenti, dosáhli 8 – 9 bodů víc při prostorovém testu IQ poté, co deset minut poslouchali Mozartovu Sonátu pro dva klavíry D dur. Vědecký tým došel k závěru, že vztah mezi hudbou a prostorovým uvažováním je tak silný, že zde může sehrát roli pouhý poslech hudby. Po ohlášení výsledků jeden ze členů týmu prohlásil, že Mozartova hudba „zahřívá mozek na provozní teplotu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 </a:t>
            </a:r>
            <a:r>
              <a:rPr lang="cs-CZ" dirty="0"/>
              <a:t>Podle </a:t>
            </a:r>
            <a:r>
              <a:rPr lang="cs-CZ" dirty="0" err="1"/>
              <a:t>Irwinské</a:t>
            </a:r>
            <a:r>
              <a:rPr lang="cs-CZ" dirty="0"/>
              <a:t> studie pouští určitý počet veřejných škol jako zvukovou kulisu Mozartovy skladby a hlásí, že pozornost a výkony žáků se zlepšují.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používáte hudební prvky na hodinách?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 ve výuce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Využití </a:t>
            </a:r>
            <a:r>
              <a:rPr lang="cs-CZ" dirty="0" smtClean="0"/>
              <a:t>hudebního potenciálu při výuce jazyka (rytmus a melodie v jazyce a v hudbě)</a:t>
            </a:r>
            <a:endParaRPr lang="en-US" dirty="0"/>
          </a:p>
          <a:p>
            <a:pPr lvl="0"/>
            <a:r>
              <a:rPr lang="cs-CZ" dirty="0"/>
              <a:t>V centru výuky či jako </a:t>
            </a:r>
            <a:r>
              <a:rPr lang="cs-CZ" dirty="0" smtClean="0"/>
              <a:t>doplnění</a:t>
            </a:r>
            <a:endParaRPr lang="en-US" dirty="0"/>
          </a:p>
          <a:p>
            <a:pPr lvl="0"/>
            <a:r>
              <a:rPr lang="cs-CZ" dirty="0"/>
              <a:t>Zábavné zpestření </a:t>
            </a:r>
            <a:r>
              <a:rPr lang="cs-CZ" dirty="0" smtClean="0"/>
              <a:t>výuky</a:t>
            </a:r>
          </a:p>
          <a:p>
            <a:pPr lvl="0"/>
            <a:r>
              <a:rPr lang="cs-CZ" dirty="0" smtClean="0"/>
              <a:t>Uklidnění/soustředění studentů</a:t>
            </a:r>
            <a:endParaRPr lang="en-US" dirty="0"/>
          </a:p>
          <a:p>
            <a:pPr lvl="0"/>
            <a:r>
              <a:rPr lang="cs-CZ" dirty="0"/>
              <a:t>Nácvik na </a:t>
            </a:r>
            <a:r>
              <a:rPr lang="cs-CZ" dirty="0" smtClean="0"/>
              <a:t>besídku/představení</a:t>
            </a:r>
          </a:p>
          <a:p>
            <a:r>
              <a:rPr lang="cs-CZ" dirty="0" smtClean="0"/>
              <a:t>Soudržnost skupiny studentů</a:t>
            </a:r>
          </a:p>
          <a:p>
            <a:r>
              <a:rPr lang="cs-CZ" dirty="0" smtClean="0"/>
              <a:t>Pozitivní prožívání</a:t>
            </a:r>
          </a:p>
          <a:p>
            <a:r>
              <a:rPr lang="cs-CZ" dirty="0" smtClean="0"/>
              <a:t>Kreativní vyjádření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1538" y="811369"/>
            <a:ext cx="502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Příprava na výuku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29556" y="1862238"/>
            <a:ext cx="15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Pomůcky: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223" y="3966693"/>
            <a:ext cx="220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Aktivity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66" y="3863662"/>
            <a:ext cx="8834228" cy="2104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866" y="1648767"/>
            <a:ext cx="883422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1658</TotalTime>
  <Words>1360</Words>
  <Application>Microsoft Office PowerPoint</Application>
  <PresentationFormat>Widescreen</PresentationFormat>
  <Paragraphs>243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Garamond</vt:lpstr>
      <vt:lpstr>Tahoma</vt:lpstr>
      <vt:lpstr>Organic</vt:lpstr>
      <vt:lpstr>Jak učit Pravidla českého pravopisu s rytmem a melodií</vt:lpstr>
      <vt:lpstr>Představení</vt:lpstr>
      <vt:lpstr>Praxe</vt:lpstr>
      <vt:lpstr>Jak nás hudba ovlivňuje:</vt:lpstr>
      <vt:lpstr>Význam tvořivosti</vt:lpstr>
      <vt:lpstr>Výzkum</vt:lpstr>
      <vt:lpstr>Jaké používáte hudební prvky na hodinách?</vt:lpstr>
      <vt:lpstr>Hudba ve výuce</vt:lpstr>
      <vt:lpstr>PowerPoint Presentation</vt:lpstr>
      <vt:lpstr>Abeceda</vt:lpstr>
      <vt:lpstr>Abeceda</vt:lpstr>
      <vt:lpstr>Abeceda</vt:lpstr>
      <vt:lpstr>Slabiky</vt:lpstr>
      <vt:lpstr>PowerPoint Presentation</vt:lpstr>
      <vt:lpstr>Samohlásky</vt:lpstr>
      <vt:lpstr>Samohlásky</vt:lpstr>
      <vt:lpstr>Souhlásky</vt:lpstr>
      <vt:lpstr>Souhlásky - tvrdé</vt:lpstr>
      <vt:lpstr>Souhlásky - měkké</vt:lpstr>
      <vt:lpstr>Obojetné souhlásky</vt:lpstr>
      <vt:lpstr>Dvouhlásky – au, ou, eu</vt:lpstr>
      <vt:lpstr>Ů nebo Ú</vt:lpstr>
      <vt:lpstr>Slovní druhy</vt:lpstr>
      <vt:lpstr>Slovní druhy</vt:lpstr>
      <vt:lpstr>Vyjmenovaná slova po B</vt:lpstr>
      <vt:lpstr>Vyjmenovaná slova</vt:lpstr>
      <vt:lpstr>Čárky</vt:lpstr>
      <vt:lpstr>Freeze Dance</vt:lpstr>
      <vt:lpstr>Technologie</vt:lpstr>
      <vt:lpstr>Otázky?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Adelka</dc:creator>
  <cp:lastModifiedBy>Adelka</cp:lastModifiedBy>
  <cp:revision>85</cp:revision>
  <cp:lastPrinted>2019-05-31T01:33:31Z</cp:lastPrinted>
  <dcterms:created xsi:type="dcterms:W3CDTF">2019-05-24T15:50:26Z</dcterms:created>
  <dcterms:modified xsi:type="dcterms:W3CDTF">2019-06-06T20:38:15Z</dcterms:modified>
</cp:coreProperties>
</file>