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57" r:id="rId3"/>
    <p:sldId id="258" r:id="rId4"/>
    <p:sldId id="264" r:id="rId5"/>
    <p:sldId id="265" r:id="rId6"/>
    <p:sldId id="262" r:id="rId7"/>
    <p:sldId id="288" r:id="rId8"/>
    <p:sldId id="261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79" r:id="rId22"/>
    <p:sldId id="281" r:id="rId23"/>
    <p:sldId id="283" r:id="rId24"/>
    <p:sldId id="284" r:id="rId25"/>
    <p:sldId id="282" r:id="rId26"/>
    <p:sldId id="285" r:id="rId27"/>
    <p:sldId id="286" r:id="rId28"/>
    <p:sldId id="287" r:id="rId29"/>
    <p:sldId id="289" r:id="rId30"/>
    <p:sldId id="291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8891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03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5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0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8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6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57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33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9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9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1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5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3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8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7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flute@hotmail.c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line.net/" TargetMode="External"/><Relationship Id="rId7" Type="http://schemas.openxmlformats.org/officeDocument/2006/relationships/hyperlink" Target="https://freebeats.io/summer-rain" TargetMode="External"/><Relationship Id="rId2" Type="http://schemas.openxmlformats.org/officeDocument/2006/relationships/hyperlink" Target="https://vocaro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beats.io/compromise" TargetMode="External"/><Relationship Id="rId5" Type="http://schemas.openxmlformats.org/officeDocument/2006/relationships/hyperlink" Target="https://freebeats.io/royalty-free-hiphop-beats" TargetMode="External"/><Relationship Id="rId4" Type="http://schemas.openxmlformats.org/officeDocument/2006/relationships/hyperlink" Target="https://soundcloud.com/royalty-free-beat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/>
              <a:t>Hudeb</a:t>
            </a:r>
            <a:r>
              <a:rPr lang="cs-CZ" b="0" dirty="0"/>
              <a:t>ní hry na procvičování slovní </a:t>
            </a:r>
            <a:r>
              <a:rPr lang="cs-CZ" b="0" dirty="0" smtClean="0"/>
              <a:t>zásoby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Adéla </a:t>
            </a:r>
            <a:r>
              <a:rPr lang="cs-CZ" dirty="0" err="1" smtClean="0"/>
              <a:t>Drakeford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9" y="3657597"/>
            <a:ext cx="2399302" cy="1637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3984" y="5565701"/>
            <a:ext cx="5576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Adela </a:t>
            </a:r>
            <a:r>
              <a:rPr lang="en-US" sz="1400" dirty="0" err="1" smtClean="0"/>
              <a:t>Drakeford</a:t>
            </a:r>
            <a:endParaRPr lang="en-US" sz="1400" dirty="0" smtClean="0"/>
          </a:p>
          <a:p>
            <a:pPr algn="ctr"/>
            <a:r>
              <a:rPr lang="en-US" sz="1400" dirty="0" smtClean="0">
                <a:hlinkClick r:id="rId3"/>
              </a:rPr>
              <a:t>adelaflute@hotmail.com</a:t>
            </a:r>
            <a:endParaRPr lang="en-US" sz="1400" dirty="0" smtClean="0"/>
          </a:p>
          <a:p>
            <a:pPr algn="ctr"/>
            <a:r>
              <a:rPr lang="en-US" sz="1400" dirty="0" smtClean="0"/>
              <a:t>919/225-5781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08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Melodie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Pospojované tóny tak, aby vyjádřily hudební myšlenku.</a:t>
            </a:r>
          </a:p>
          <a:p>
            <a:r>
              <a:rPr lang="cs-CZ" dirty="0" smtClean="0"/>
              <a:t>Výška tónu (nižší a vyšší)</a:t>
            </a:r>
            <a:r>
              <a:rPr lang="en-US" dirty="0" smtClean="0"/>
              <a:t> – </a:t>
            </a:r>
            <a:r>
              <a:rPr lang="en-US" dirty="0" err="1" smtClean="0"/>
              <a:t>hlasov</a:t>
            </a:r>
            <a:r>
              <a:rPr lang="cs-CZ" dirty="0" smtClean="0"/>
              <a:t>á, jazyková</a:t>
            </a:r>
            <a:r>
              <a:rPr lang="en-US" dirty="0" smtClean="0"/>
              <a:t> intonace</a:t>
            </a:r>
            <a:endParaRPr lang="cs-CZ" dirty="0" smtClean="0"/>
          </a:p>
          <a:p>
            <a:r>
              <a:rPr lang="cs-CZ" dirty="0" smtClean="0"/>
              <a:t>Důležitost ranné sluchov</a:t>
            </a:r>
            <a:r>
              <a:rPr lang="cs-CZ" dirty="0"/>
              <a:t>é</a:t>
            </a:r>
            <a:r>
              <a:rPr lang="cs-CZ" dirty="0" smtClean="0"/>
              <a:t> stimulace</a:t>
            </a:r>
          </a:p>
          <a:p>
            <a:r>
              <a:rPr lang="cs-CZ" dirty="0"/>
              <a:t>Nácvik sluchové analýzy</a:t>
            </a:r>
          </a:p>
          <a:p>
            <a:r>
              <a:rPr lang="cs-CZ" dirty="0" smtClean="0"/>
              <a:t>Procvičování a opakování melodických a jazykových vzorců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538" y="811369"/>
            <a:ext cx="502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Příprava na výuku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29556" y="1862238"/>
            <a:ext cx="15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Pomůcky: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223" y="3966693"/>
            <a:ext cx="220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Aktivity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66" y="3863662"/>
            <a:ext cx="8834228" cy="2104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866" y="1648767"/>
            <a:ext cx="883422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62" y="927279"/>
            <a:ext cx="59500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Kolo, kolo mlýnský, </a:t>
            </a:r>
            <a:endParaRPr lang="cs-CZ" sz="3200" b="1" i="1" dirty="0" smtClean="0"/>
          </a:p>
          <a:p>
            <a:r>
              <a:rPr lang="en-US" sz="3200" b="1" i="1" dirty="0" smtClean="0"/>
              <a:t>za </a:t>
            </a:r>
            <a:r>
              <a:rPr lang="en-US" sz="3200" b="1" i="1" dirty="0"/>
              <a:t>čtyři rýnský,</a:t>
            </a:r>
            <a:endParaRPr lang="en-US" sz="3200" dirty="0"/>
          </a:p>
          <a:p>
            <a:r>
              <a:rPr lang="en-US" sz="3200" b="1" i="1" dirty="0"/>
              <a:t>Kolo se nám </a:t>
            </a:r>
            <a:r>
              <a:rPr lang="en-US" sz="3200" b="1" i="1" dirty="0" smtClean="0"/>
              <a:t>polámalo</a:t>
            </a:r>
            <a:r>
              <a:rPr lang="cs-CZ" sz="3200" b="1" i="1" dirty="0" smtClean="0"/>
              <a:t>,</a:t>
            </a:r>
          </a:p>
          <a:p>
            <a:r>
              <a:rPr lang="cs-CZ" sz="3200" b="1" i="1" dirty="0" smtClean="0"/>
              <a:t>Mnoho škody udělalo,</a:t>
            </a:r>
            <a:endParaRPr lang="en-US" sz="3200" dirty="0"/>
          </a:p>
          <a:p>
            <a:r>
              <a:rPr lang="en-US" sz="3200" b="1" i="1" dirty="0"/>
              <a:t>Udělalo bác</a:t>
            </a:r>
            <a:r>
              <a:rPr lang="en-US" sz="3200" b="1" i="1" dirty="0" smtClean="0"/>
              <a:t>.</a:t>
            </a:r>
            <a:endParaRPr lang="cs-CZ" sz="3200" b="1" i="1" dirty="0" smtClean="0"/>
          </a:p>
          <a:p>
            <a:endParaRPr lang="en-US" sz="3200" dirty="0"/>
          </a:p>
          <a:p>
            <a:r>
              <a:rPr lang="en-US" sz="3200" b="1" i="1" dirty="0"/>
              <a:t>Vezmeme si hoblík, </a:t>
            </a:r>
            <a:r>
              <a:rPr lang="en-US" sz="3200" b="1" i="1" dirty="0" smtClean="0"/>
              <a:t>pilku</a:t>
            </a:r>
            <a:r>
              <a:rPr lang="cs-CZ" sz="3200" b="1" i="1" dirty="0" smtClean="0"/>
              <a:t>,</a:t>
            </a:r>
          </a:p>
          <a:p>
            <a:r>
              <a:rPr lang="cs-CZ" sz="3200" b="1" i="1" dirty="0" smtClean="0"/>
              <a:t>Zahrajem si ještě chvilku.</a:t>
            </a:r>
            <a:endParaRPr lang="en-US" sz="3200" dirty="0"/>
          </a:p>
          <a:p>
            <a:r>
              <a:rPr lang="en-US" sz="3200" b="1" i="1" dirty="0"/>
              <a:t>Až to kolo </a:t>
            </a:r>
            <a:r>
              <a:rPr lang="en-US" sz="3200" b="1" i="1" dirty="0" smtClean="0"/>
              <a:t>spravíme</a:t>
            </a:r>
            <a:r>
              <a:rPr lang="cs-CZ" sz="3200" b="1" i="1" dirty="0" smtClean="0"/>
              <a:t>,</a:t>
            </a:r>
            <a:endParaRPr lang="en-US" sz="3200" dirty="0"/>
          </a:p>
          <a:p>
            <a:r>
              <a:rPr lang="en-US" sz="3200" b="1" i="1" dirty="0"/>
              <a:t>Tak se zatočíme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29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901521"/>
            <a:ext cx="47265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Kolo, kolo mlýnský, </a:t>
            </a:r>
            <a:endParaRPr lang="cs-CZ" sz="3200" b="1" i="1" dirty="0" smtClean="0"/>
          </a:p>
          <a:p>
            <a:r>
              <a:rPr lang="en-US" sz="3200" b="1" i="1" dirty="0" smtClean="0"/>
              <a:t>za </a:t>
            </a:r>
            <a:r>
              <a:rPr lang="en-US" sz="3200" b="1" i="1" dirty="0"/>
              <a:t>čtyři rýnský,</a:t>
            </a:r>
            <a:endParaRPr lang="en-US" sz="3200" dirty="0"/>
          </a:p>
          <a:p>
            <a:r>
              <a:rPr lang="en-US" sz="3200" b="1" i="1" dirty="0"/>
              <a:t>Kolo se nám </a:t>
            </a:r>
            <a:r>
              <a:rPr lang="en-US" sz="3200" b="1" i="1" dirty="0" smtClean="0"/>
              <a:t>polámalo</a:t>
            </a:r>
            <a:r>
              <a:rPr lang="cs-CZ" sz="3200" b="1" i="1" dirty="0" smtClean="0"/>
              <a:t>,</a:t>
            </a:r>
          </a:p>
          <a:p>
            <a:r>
              <a:rPr lang="cs-CZ" sz="3200" b="1" i="1" dirty="0" smtClean="0"/>
              <a:t>Mnoho škody udělalo,</a:t>
            </a:r>
            <a:endParaRPr lang="en-US" sz="3200" dirty="0"/>
          </a:p>
          <a:p>
            <a:r>
              <a:rPr lang="en-US" sz="3200" b="1" i="1" dirty="0"/>
              <a:t>Udělalo bác</a:t>
            </a:r>
            <a:r>
              <a:rPr lang="en-US" sz="3200" b="1" i="1" dirty="0" smtClean="0"/>
              <a:t>.</a:t>
            </a:r>
            <a:endParaRPr lang="cs-CZ" sz="3200" b="1" i="1" dirty="0" smtClean="0"/>
          </a:p>
          <a:p>
            <a:endParaRPr lang="en-US" sz="3200" dirty="0"/>
          </a:p>
          <a:p>
            <a:r>
              <a:rPr lang="en-US" sz="3200" b="1" i="1" dirty="0"/>
              <a:t>Vezmeme si hoblík, </a:t>
            </a:r>
            <a:r>
              <a:rPr lang="en-US" sz="3200" b="1" i="1" dirty="0" smtClean="0"/>
              <a:t>pilku</a:t>
            </a:r>
            <a:r>
              <a:rPr lang="cs-CZ" sz="3200" b="1" i="1" dirty="0" smtClean="0"/>
              <a:t>,</a:t>
            </a:r>
          </a:p>
          <a:p>
            <a:r>
              <a:rPr lang="cs-CZ" sz="3200" b="1" i="1" dirty="0" smtClean="0"/>
              <a:t>Zahrajem si ještě chvilku.</a:t>
            </a:r>
            <a:endParaRPr lang="en-US" sz="3200" dirty="0"/>
          </a:p>
          <a:p>
            <a:r>
              <a:rPr lang="en-US" sz="3200" b="1" i="1" dirty="0"/>
              <a:t>Až to kolo </a:t>
            </a:r>
            <a:r>
              <a:rPr lang="en-US" sz="3200" b="1" i="1" dirty="0" smtClean="0"/>
              <a:t>spravíme</a:t>
            </a:r>
            <a:r>
              <a:rPr lang="cs-CZ" sz="3200" b="1" i="1" dirty="0" smtClean="0"/>
              <a:t>,</a:t>
            </a:r>
            <a:endParaRPr lang="en-US" sz="3200" dirty="0"/>
          </a:p>
          <a:p>
            <a:r>
              <a:rPr lang="en-US" sz="3200" b="1" i="1" dirty="0"/>
              <a:t>Tak se zatočíme 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35651" y="1017431"/>
            <a:ext cx="43659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Zatančíme </a:t>
            </a:r>
            <a:r>
              <a:rPr lang="en-US" sz="2400" dirty="0"/>
              <a:t>si s dětmi k písničce taneček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Při zpěvu písničky točíme padákem a na slovo bác položíme padák na zem.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Děti si kolo vymodelují nebo vytiskou formičkami do modelíny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Děti si kolo namalují a poté lektor dětí zeptá, jaké obrázky můžeme namalovat pomocí kola (sluníčko, auto, obličej...)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irc_mi" descr="http://healthsciencedegree.info/wp-content/uploads/2014/03/kids-exercise-clip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2315" y="1275008"/>
            <a:ext cx="553791" cy="50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35" y="2131454"/>
            <a:ext cx="485372" cy="431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628" y="3252495"/>
            <a:ext cx="645478" cy="4244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245" y="4366518"/>
            <a:ext cx="454830" cy="4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6998" y="1828800"/>
            <a:ext cx="4159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Zajíček</a:t>
            </a:r>
            <a:r>
              <a:rPr lang="en-US" sz="3200" b="1" i="1" dirty="0"/>
              <a:t> </a:t>
            </a:r>
            <a:r>
              <a:rPr lang="en-US" sz="3200" b="1" i="1" dirty="0" err="1"/>
              <a:t>své</a:t>
            </a:r>
            <a:r>
              <a:rPr lang="en-US" sz="3200" b="1" i="1" dirty="0"/>
              <a:t> </a:t>
            </a:r>
            <a:r>
              <a:rPr lang="en-US" sz="3200" b="1" i="1" dirty="0" err="1"/>
              <a:t>jamce</a:t>
            </a:r>
            <a:endParaRPr lang="en-US" sz="3200" i="1" dirty="0"/>
          </a:p>
          <a:p>
            <a:r>
              <a:rPr lang="en-US" sz="3200" b="1" i="1" dirty="0"/>
              <a:t>sedí </a:t>
            </a:r>
            <a:r>
              <a:rPr lang="en-US" sz="3200" b="1" i="1" dirty="0" err="1"/>
              <a:t>sám</a:t>
            </a:r>
            <a:r>
              <a:rPr lang="en-US" sz="3200" b="1" i="1" dirty="0"/>
              <a:t>, sedí </a:t>
            </a:r>
            <a:r>
              <a:rPr lang="en-US" sz="3200" b="1" i="1" dirty="0" err="1"/>
              <a:t>sám</a:t>
            </a:r>
            <a:r>
              <a:rPr lang="en-US" sz="3200" b="1" i="1" dirty="0"/>
              <a:t>.</a:t>
            </a:r>
            <a:endParaRPr lang="en-US" sz="3200" i="1" dirty="0"/>
          </a:p>
          <a:p>
            <a:r>
              <a:rPr lang="en-US" sz="3200" b="1" i="1" dirty="0" err="1"/>
              <a:t>Ubožáčku</a:t>
            </a:r>
            <a:r>
              <a:rPr lang="en-US" sz="3200" b="1" i="1" dirty="0"/>
              <a:t>, co je </a:t>
            </a:r>
            <a:r>
              <a:rPr lang="en-US" sz="3200" b="1" i="1" dirty="0" err="1"/>
              <a:t>ti</a:t>
            </a:r>
            <a:r>
              <a:rPr lang="en-US" sz="3200" b="1" i="1" dirty="0"/>
              <a:t>,</a:t>
            </a:r>
            <a:endParaRPr lang="en-US" sz="3200" i="1" dirty="0"/>
          </a:p>
          <a:p>
            <a:r>
              <a:rPr lang="en-US" sz="3200" b="1" i="1" dirty="0"/>
              <a:t>že </a:t>
            </a:r>
            <a:r>
              <a:rPr lang="en-US" sz="3200" b="1" i="1" dirty="0" err="1"/>
              <a:t>nemůžeš</a:t>
            </a:r>
            <a:r>
              <a:rPr lang="en-US" sz="3200" b="1" i="1" dirty="0"/>
              <a:t> </a:t>
            </a:r>
            <a:r>
              <a:rPr lang="en-US" sz="3200" b="1" i="1" dirty="0" err="1"/>
              <a:t>skákati</a:t>
            </a:r>
            <a:r>
              <a:rPr lang="en-US" sz="3200" b="1" i="1" dirty="0"/>
              <a:t>?</a:t>
            </a:r>
            <a:endParaRPr lang="en-US" sz="3200" i="1" dirty="0"/>
          </a:p>
          <a:p>
            <a:r>
              <a:rPr lang="en-US" sz="3200" b="1" i="1" dirty="0" err="1"/>
              <a:t>Chutě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skoč</a:t>
            </a:r>
            <a:r>
              <a:rPr lang="cs-CZ" sz="3200" b="1" i="1" dirty="0" smtClean="0"/>
              <a:t>,</a:t>
            </a:r>
          </a:p>
          <a:p>
            <a:r>
              <a:rPr lang="en-US" sz="3200" b="1" i="1" dirty="0" smtClean="0"/>
              <a:t>a </a:t>
            </a:r>
            <a:r>
              <a:rPr lang="en-US" sz="3200" b="1" i="1" dirty="0" err="1"/>
              <a:t>vyskoč</a:t>
            </a:r>
            <a:r>
              <a:rPr lang="en-US" sz="3200" b="1" i="1" dirty="0"/>
              <a:t>!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8462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010" y="1944710"/>
            <a:ext cx="4159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Zajíček</a:t>
            </a:r>
            <a:r>
              <a:rPr lang="en-US" sz="3200" b="1" i="1" dirty="0"/>
              <a:t> </a:t>
            </a:r>
            <a:r>
              <a:rPr lang="en-US" sz="3200" b="1" i="1" dirty="0" err="1"/>
              <a:t>své</a:t>
            </a:r>
            <a:r>
              <a:rPr lang="en-US" sz="3200" b="1" i="1" dirty="0"/>
              <a:t> </a:t>
            </a:r>
            <a:r>
              <a:rPr lang="en-US" sz="3200" b="1" i="1" dirty="0" err="1"/>
              <a:t>jamce</a:t>
            </a:r>
            <a:endParaRPr lang="en-US" sz="3200" i="1" dirty="0"/>
          </a:p>
          <a:p>
            <a:r>
              <a:rPr lang="en-US" sz="3200" b="1" i="1" dirty="0"/>
              <a:t>sedí </a:t>
            </a:r>
            <a:r>
              <a:rPr lang="en-US" sz="3200" b="1" i="1" dirty="0" err="1"/>
              <a:t>sám</a:t>
            </a:r>
            <a:r>
              <a:rPr lang="en-US" sz="3200" b="1" i="1" dirty="0"/>
              <a:t>, sedí </a:t>
            </a:r>
            <a:r>
              <a:rPr lang="en-US" sz="3200" b="1" i="1" dirty="0" err="1"/>
              <a:t>sám</a:t>
            </a:r>
            <a:r>
              <a:rPr lang="en-US" sz="3200" b="1" i="1" dirty="0"/>
              <a:t>.</a:t>
            </a:r>
            <a:endParaRPr lang="en-US" sz="3200" i="1" dirty="0"/>
          </a:p>
          <a:p>
            <a:r>
              <a:rPr lang="en-US" sz="3200" b="1" i="1" dirty="0" err="1"/>
              <a:t>Ubožáčku</a:t>
            </a:r>
            <a:r>
              <a:rPr lang="en-US" sz="3200" b="1" i="1" dirty="0"/>
              <a:t>, co je </a:t>
            </a:r>
            <a:r>
              <a:rPr lang="en-US" sz="3200" b="1" i="1" dirty="0" err="1"/>
              <a:t>ti</a:t>
            </a:r>
            <a:r>
              <a:rPr lang="en-US" sz="3200" b="1" i="1" dirty="0"/>
              <a:t>,</a:t>
            </a:r>
            <a:endParaRPr lang="en-US" sz="3200" i="1" dirty="0"/>
          </a:p>
          <a:p>
            <a:r>
              <a:rPr lang="en-US" sz="3200" b="1" i="1" dirty="0"/>
              <a:t>že </a:t>
            </a:r>
            <a:r>
              <a:rPr lang="en-US" sz="3200" b="1" i="1" dirty="0" err="1"/>
              <a:t>nemůžeš</a:t>
            </a:r>
            <a:r>
              <a:rPr lang="en-US" sz="3200" b="1" i="1" dirty="0"/>
              <a:t> </a:t>
            </a:r>
            <a:r>
              <a:rPr lang="en-US" sz="3200" b="1" i="1" dirty="0" err="1"/>
              <a:t>skákati</a:t>
            </a:r>
            <a:r>
              <a:rPr lang="en-US" sz="3200" b="1" i="1" dirty="0"/>
              <a:t>?</a:t>
            </a:r>
            <a:endParaRPr lang="en-US" sz="3200" i="1" dirty="0"/>
          </a:p>
          <a:p>
            <a:r>
              <a:rPr lang="en-US" sz="3200" b="1" i="1" dirty="0" err="1"/>
              <a:t>Chutě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skoč</a:t>
            </a:r>
            <a:r>
              <a:rPr lang="cs-CZ" sz="3200" b="1" i="1" dirty="0" smtClean="0"/>
              <a:t>,</a:t>
            </a:r>
          </a:p>
          <a:p>
            <a:r>
              <a:rPr lang="en-US" sz="3200" b="1" i="1" dirty="0" smtClean="0"/>
              <a:t>a </a:t>
            </a:r>
            <a:r>
              <a:rPr lang="en-US" sz="3200" b="1" i="1" dirty="0" err="1"/>
              <a:t>vyskoč</a:t>
            </a:r>
            <a:r>
              <a:rPr lang="en-US" sz="3200" b="1" i="1" dirty="0"/>
              <a:t>!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18219" y="1378714"/>
            <a:ext cx="55894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Děti si </a:t>
            </a:r>
            <a:r>
              <a:rPr lang="en-US" sz="2000" dirty="0" err="1"/>
              <a:t>malého</a:t>
            </a:r>
            <a:r>
              <a:rPr lang="en-US" sz="2000" dirty="0"/>
              <a:t> </a:t>
            </a:r>
            <a:r>
              <a:rPr lang="en-US" sz="2000" dirty="0" err="1"/>
              <a:t>zajíčka</a:t>
            </a:r>
            <a:r>
              <a:rPr lang="en-US" sz="2000" dirty="0"/>
              <a:t> </a:t>
            </a:r>
            <a:r>
              <a:rPr lang="en-US" sz="2000" dirty="0" err="1"/>
              <a:t>vymalují</a:t>
            </a:r>
            <a:r>
              <a:rPr lang="en-US" sz="2000" dirty="0"/>
              <a:t> a </a:t>
            </a:r>
            <a:r>
              <a:rPr lang="en-US" sz="2000" dirty="0" err="1"/>
              <a:t>vytřihou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Děti si vymodelují </a:t>
            </a:r>
            <a:r>
              <a:rPr lang="en-US" sz="2000" dirty="0" err="1"/>
              <a:t>jamku</a:t>
            </a:r>
            <a:r>
              <a:rPr lang="en-US" sz="2000" dirty="0"/>
              <a:t>, do </a:t>
            </a:r>
            <a:r>
              <a:rPr lang="en-US" sz="2000" dirty="0" err="1"/>
              <a:t>které</a:t>
            </a:r>
            <a:r>
              <a:rPr lang="en-US" sz="2000" dirty="0"/>
              <a:t> se </a:t>
            </a:r>
            <a:r>
              <a:rPr lang="en-US" sz="2000" dirty="0" err="1"/>
              <a:t>můžou</a:t>
            </a:r>
            <a:r>
              <a:rPr lang="en-US" sz="2000" dirty="0"/>
              <a:t> </a:t>
            </a:r>
            <a:r>
              <a:rPr lang="en-US" sz="2000" dirty="0" err="1"/>
              <a:t>zajíčka</a:t>
            </a:r>
            <a:r>
              <a:rPr lang="en-US" sz="2000" dirty="0"/>
              <a:t> </a:t>
            </a:r>
            <a:r>
              <a:rPr lang="en-US" sz="2000" dirty="0" err="1"/>
              <a:t>schovat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Část</a:t>
            </a:r>
            <a:r>
              <a:rPr lang="en-US" sz="2000" dirty="0"/>
              <a:t> dětí s </a:t>
            </a:r>
            <a:r>
              <a:rPr lang="en-US" sz="2000" dirty="0" err="1"/>
              <a:t>učitelkou</a:t>
            </a:r>
            <a:r>
              <a:rPr lang="en-US" sz="2000" dirty="0"/>
              <a:t> </a:t>
            </a:r>
            <a:r>
              <a:rPr lang="en-US" sz="2000" dirty="0" err="1"/>
              <a:t>drží</a:t>
            </a:r>
            <a:r>
              <a:rPr lang="en-US" sz="2000" dirty="0"/>
              <a:t> padák </a:t>
            </a:r>
            <a:r>
              <a:rPr lang="en-US" sz="2000" dirty="0" err="1"/>
              <a:t>tak</a:t>
            </a:r>
            <a:r>
              <a:rPr lang="en-US" sz="2000" dirty="0"/>
              <a:t>, aby </a:t>
            </a:r>
            <a:r>
              <a:rPr lang="en-US" sz="2000" dirty="0" err="1"/>
              <a:t>vytvořil</a:t>
            </a:r>
            <a:r>
              <a:rPr lang="en-US" sz="2000" dirty="0"/>
              <a:t> na </a:t>
            </a:r>
            <a:r>
              <a:rPr lang="en-US" sz="2000" dirty="0" err="1"/>
              <a:t>zemi</a:t>
            </a:r>
            <a:r>
              <a:rPr lang="en-US" sz="2000" dirty="0"/>
              <a:t> “</a:t>
            </a:r>
            <a:r>
              <a:rPr lang="en-US" sz="2000" dirty="0" err="1"/>
              <a:t>jamku</a:t>
            </a:r>
            <a:r>
              <a:rPr lang="en-US" sz="2000" dirty="0"/>
              <a:t>”. </a:t>
            </a:r>
            <a:r>
              <a:rPr lang="en-US" sz="2000" dirty="0" err="1"/>
              <a:t>Ostatní</a:t>
            </a:r>
            <a:r>
              <a:rPr lang="en-US" sz="2000" dirty="0"/>
              <a:t> děti </a:t>
            </a:r>
            <a:r>
              <a:rPr lang="en-US" sz="2000" dirty="0" err="1"/>
              <a:t>jsou</a:t>
            </a:r>
            <a:r>
              <a:rPr lang="en-US" sz="2000" dirty="0"/>
              <a:t> v </a:t>
            </a:r>
            <a:r>
              <a:rPr lang="en-US" sz="2000" dirty="0" err="1"/>
              <a:t>jamce</a:t>
            </a:r>
            <a:r>
              <a:rPr lang="en-US" sz="2000" dirty="0"/>
              <a:t> a </a:t>
            </a:r>
            <a:r>
              <a:rPr lang="en-US" sz="2000" dirty="0" err="1"/>
              <a:t>dělají</a:t>
            </a:r>
            <a:r>
              <a:rPr lang="en-US" sz="2000" dirty="0"/>
              <a:t> </a:t>
            </a:r>
            <a:r>
              <a:rPr lang="en-US" sz="2000" dirty="0" err="1"/>
              <a:t>zajíčka</a:t>
            </a:r>
            <a:r>
              <a:rPr lang="en-US" sz="2000" dirty="0"/>
              <a:t>.  Na </a:t>
            </a:r>
            <a:r>
              <a:rPr lang="en-US" sz="2000" dirty="0" err="1"/>
              <a:t>konci</a:t>
            </a:r>
            <a:r>
              <a:rPr lang="en-US" sz="2000" dirty="0"/>
              <a:t> písničky </a:t>
            </a:r>
            <a:r>
              <a:rPr lang="cs-CZ" sz="2000" dirty="0" smtClean="0"/>
              <a:t>všichni</a:t>
            </a:r>
            <a:r>
              <a:rPr lang="en-US" sz="2000" dirty="0" smtClean="0"/>
              <a:t> </a:t>
            </a:r>
            <a:r>
              <a:rPr lang="en-US" sz="2000" dirty="0"/>
              <a:t>padák pustí a </a:t>
            </a:r>
            <a:r>
              <a:rPr lang="en-US" sz="2000" dirty="0" smtClean="0"/>
              <a:t>děti</a:t>
            </a:r>
            <a:r>
              <a:rPr lang="cs-CZ" sz="2000" dirty="0" smtClean="0"/>
              <a:t>/zajíčci</a:t>
            </a:r>
            <a:r>
              <a:rPr lang="en-US" sz="2000" dirty="0" smtClean="0"/>
              <a:t> </a:t>
            </a:r>
            <a:r>
              <a:rPr lang="en-US" sz="2000" dirty="0"/>
              <a:t>z </a:t>
            </a:r>
            <a:r>
              <a:rPr lang="en-US" sz="2000" dirty="0" err="1"/>
              <a:t>něj</a:t>
            </a:r>
            <a:r>
              <a:rPr lang="en-US" sz="2000" dirty="0"/>
              <a:t> </a:t>
            </a:r>
            <a:r>
              <a:rPr lang="en-US" sz="2000" dirty="0" err="1"/>
              <a:t>vyskočí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Děti se </a:t>
            </a:r>
            <a:r>
              <a:rPr lang="en-US" sz="2000" dirty="0" err="1"/>
              <a:t>drží</a:t>
            </a:r>
            <a:r>
              <a:rPr lang="en-US" sz="2000" dirty="0"/>
              <a:t> v kruhu za ruce a </a:t>
            </a:r>
            <a:r>
              <a:rPr lang="en-US" sz="2000" dirty="0" err="1"/>
              <a:t>točí</a:t>
            </a:r>
            <a:r>
              <a:rPr lang="en-US" sz="2000" dirty="0"/>
              <a:t> se. </a:t>
            </a:r>
            <a:r>
              <a:rPr lang="en-US" sz="2000" dirty="0" err="1"/>
              <a:t>Uprostřed</a:t>
            </a:r>
            <a:r>
              <a:rPr lang="en-US" sz="2000" dirty="0"/>
              <a:t> sedí jeden či více </a:t>
            </a:r>
            <a:r>
              <a:rPr lang="en-US" sz="2000" dirty="0" err="1"/>
              <a:t>zajíčků</a:t>
            </a:r>
            <a:r>
              <a:rPr lang="en-US" sz="2000" dirty="0"/>
              <a:t>. Na </a:t>
            </a:r>
            <a:r>
              <a:rPr lang="en-US" sz="2000" dirty="0" err="1"/>
              <a:t>konci</a:t>
            </a:r>
            <a:r>
              <a:rPr lang="en-US" sz="2000" dirty="0"/>
              <a:t> </a:t>
            </a:r>
            <a:r>
              <a:rPr lang="en-US" sz="2000" dirty="0" err="1"/>
              <a:t>písně</a:t>
            </a:r>
            <a:r>
              <a:rPr lang="en-US" sz="2000" dirty="0"/>
              <a:t> si </a:t>
            </a:r>
            <a:r>
              <a:rPr lang="en-US" sz="2000" dirty="0" err="1"/>
              <a:t>všichni</a:t>
            </a:r>
            <a:r>
              <a:rPr lang="en-US" sz="2000" dirty="0"/>
              <a:t> v kruhu </a:t>
            </a:r>
            <a:r>
              <a:rPr lang="en-US" sz="2000" dirty="0" err="1" smtClean="0"/>
              <a:t>dřepnou</a:t>
            </a:r>
            <a:r>
              <a:rPr lang="cs-CZ" sz="2000" dirty="0"/>
              <a:t>/</a:t>
            </a:r>
            <a:r>
              <a:rPr lang="en-US" sz="2000" dirty="0" err="1" smtClean="0"/>
              <a:t>sednou</a:t>
            </a:r>
            <a:r>
              <a:rPr lang="en-US" sz="2000" dirty="0"/>
              <a:t>, aby </a:t>
            </a:r>
            <a:r>
              <a:rPr lang="en-US" sz="2000" dirty="0" err="1"/>
              <a:t>mohl</a:t>
            </a:r>
            <a:r>
              <a:rPr lang="en-US" sz="2000" dirty="0"/>
              <a:t> </a:t>
            </a:r>
            <a:r>
              <a:rPr lang="en-US" sz="2000" dirty="0" err="1"/>
              <a:t>zajíček</a:t>
            </a:r>
            <a:r>
              <a:rPr lang="en-US" sz="2000" dirty="0"/>
              <a:t> </a:t>
            </a:r>
            <a:r>
              <a:rPr lang="en-US" sz="2000" dirty="0" err="1" smtClean="0"/>
              <a:t>vyskočit</a:t>
            </a:r>
            <a:r>
              <a:rPr lang="cs-CZ" sz="2000" dirty="0" smtClean="0"/>
              <a:t> z kruhu ven</a:t>
            </a:r>
            <a:r>
              <a:rPr lang="en-US" sz="2000" dirty="0" smtClean="0"/>
              <a:t>.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Paní učitelka přečte dětem z naučné knihy o zajících a ukáže jim ilustrace jak zajíci žijí.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219" y="1378714"/>
            <a:ext cx="292633" cy="292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699" y="1798393"/>
            <a:ext cx="445047" cy="29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611" y="2445635"/>
            <a:ext cx="384241" cy="341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406" y="3600516"/>
            <a:ext cx="341406" cy="304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82" y="4675469"/>
            <a:ext cx="503158" cy="4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62" y="1146220"/>
            <a:ext cx="4945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Už</a:t>
            </a:r>
            <a:r>
              <a:rPr lang="en-US" sz="3200" b="1" i="1" dirty="0"/>
              <a:t> ty </a:t>
            </a:r>
            <a:r>
              <a:rPr lang="en-US" sz="3200" b="1" i="1" dirty="0" err="1"/>
              <a:t>pilky</a:t>
            </a:r>
            <a:r>
              <a:rPr lang="en-US" sz="3200" b="1" i="1" dirty="0"/>
              <a:t> </a:t>
            </a:r>
            <a:r>
              <a:rPr lang="en-US" sz="3200" b="1" i="1" dirty="0" err="1"/>
              <a:t>dořezaly</a:t>
            </a:r>
            <a:r>
              <a:rPr lang="en-US" sz="3200" b="1" i="1" dirty="0"/>
              <a:t>,</a:t>
            </a:r>
            <a:endParaRPr lang="en-US" sz="3200" i="1" dirty="0"/>
          </a:p>
          <a:p>
            <a:r>
              <a:rPr lang="en-US" sz="3200" b="1" i="1" dirty="0" err="1"/>
              <a:t>už</a:t>
            </a:r>
            <a:r>
              <a:rPr lang="en-US" sz="3200" b="1" i="1" dirty="0"/>
              <a:t> ty </a:t>
            </a:r>
            <a:r>
              <a:rPr lang="en-US" sz="3200" b="1" i="1" dirty="0" err="1"/>
              <a:t>mlýnky</a:t>
            </a:r>
            <a:r>
              <a:rPr lang="en-US" sz="3200" b="1" i="1" dirty="0"/>
              <a:t> </a:t>
            </a:r>
            <a:r>
              <a:rPr lang="en-US" sz="3200" b="1" i="1" dirty="0" err="1"/>
              <a:t>domlely</a:t>
            </a:r>
            <a:r>
              <a:rPr lang="en-US" sz="3200" b="1" i="1" dirty="0"/>
              <a:t>.</a:t>
            </a:r>
            <a:endParaRPr lang="en-US" sz="3200" i="1" dirty="0"/>
          </a:p>
          <a:p>
            <a:r>
              <a:rPr lang="en-US" sz="3200" b="1" i="1" dirty="0" err="1"/>
              <a:t>Už</a:t>
            </a:r>
            <a:r>
              <a:rPr lang="en-US" sz="3200" b="1" i="1" dirty="0"/>
              <a:t> </a:t>
            </a:r>
            <a:r>
              <a:rPr lang="en-US" sz="3200" b="1" i="1" dirty="0" err="1"/>
              <a:t>sedláci</a:t>
            </a:r>
            <a:r>
              <a:rPr lang="en-US" sz="3200" b="1" i="1" dirty="0"/>
              <a:t> </a:t>
            </a:r>
            <a:r>
              <a:rPr lang="en-US" sz="3200" b="1" i="1" dirty="0" err="1"/>
              <a:t>vymlátili</a:t>
            </a:r>
            <a:r>
              <a:rPr lang="en-US" sz="3200" b="1" i="1" dirty="0"/>
              <a:t>,</a:t>
            </a:r>
            <a:endParaRPr lang="en-US" sz="3200" i="1" dirty="0"/>
          </a:p>
          <a:p>
            <a:r>
              <a:rPr lang="en-US" sz="3200" b="1" i="1" dirty="0" err="1"/>
              <a:t>mají</a:t>
            </a:r>
            <a:r>
              <a:rPr lang="en-US" sz="3200" b="1" i="1" dirty="0"/>
              <a:t> </a:t>
            </a:r>
            <a:r>
              <a:rPr lang="en-US" sz="3200" b="1" i="1" dirty="0" err="1"/>
              <a:t>prázdné</a:t>
            </a:r>
            <a:r>
              <a:rPr lang="en-US" sz="3200" b="1" i="1" dirty="0"/>
              <a:t> </a:t>
            </a:r>
            <a:r>
              <a:rPr lang="en-US" sz="3200" b="1" i="1" dirty="0" err="1"/>
              <a:t>stodoly</a:t>
            </a:r>
            <a:r>
              <a:rPr lang="en-US" sz="3200" b="1" i="1" dirty="0"/>
              <a:t>.</a:t>
            </a:r>
            <a:endParaRPr lang="en-US" sz="3200" i="1" dirty="0"/>
          </a:p>
          <a:p>
            <a:r>
              <a:rPr lang="en-US" sz="3200" b="1" i="1" dirty="0"/>
              <a:t> </a:t>
            </a:r>
            <a:endParaRPr lang="en-US" sz="3200" i="1" dirty="0"/>
          </a:p>
          <a:p>
            <a:r>
              <a:rPr lang="en-US" sz="3200" b="1" i="1" dirty="0"/>
              <a:t>Jura </a:t>
            </a:r>
            <a:r>
              <a:rPr lang="en-US" sz="3200" b="1" i="1" dirty="0" err="1"/>
              <a:t>enom</a:t>
            </a:r>
            <a:r>
              <a:rPr lang="en-US" sz="3200" b="1" i="1" dirty="0"/>
              <a:t> </a:t>
            </a:r>
            <a:r>
              <a:rPr lang="en-US" sz="3200" b="1" i="1" dirty="0" err="1"/>
              <a:t>poskakuje</a:t>
            </a:r>
            <a:r>
              <a:rPr lang="en-US" sz="3200" b="1" i="1" dirty="0"/>
              <a:t>,</a:t>
            </a:r>
            <a:endParaRPr lang="en-US" sz="3200" i="1" dirty="0"/>
          </a:p>
          <a:p>
            <a:r>
              <a:rPr lang="en-US" sz="3200" b="1" i="1" dirty="0" err="1"/>
              <a:t>Hanka</a:t>
            </a:r>
            <a:r>
              <a:rPr lang="en-US" sz="3200" b="1" i="1" dirty="0"/>
              <a:t> se </a:t>
            </a:r>
            <a:r>
              <a:rPr lang="en-US" sz="3200" b="1" i="1" dirty="0" err="1"/>
              <a:t>zas</a:t>
            </a:r>
            <a:r>
              <a:rPr lang="en-US" sz="3200" b="1" i="1" dirty="0"/>
              <a:t> </a:t>
            </a:r>
            <a:r>
              <a:rPr lang="en-US" sz="3200" b="1" i="1" dirty="0" err="1"/>
              <a:t>jen</a:t>
            </a:r>
            <a:r>
              <a:rPr lang="en-US" sz="3200" b="1" i="1" dirty="0"/>
              <a:t> </a:t>
            </a:r>
            <a:r>
              <a:rPr lang="en-US" sz="3200" b="1" i="1" dirty="0" err="1"/>
              <a:t>točí</a:t>
            </a:r>
            <a:r>
              <a:rPr lang="en-US" sz="3200" b="1" i="1" dirty="0"/>
              <a:t>,</a:t>
            </a:r>
            <a:endParaRPr lang="en-US" sz="3200" i="1" dirty="0"/>
          </a:p>
          <a:p>
            <a:r>
              <a:rPr lang="en-US" sz="3200" b="1" i="1" dirty="0" err="1"/>
              <a:t>Muzikanti</a:t>
            </a:r>
            <a:r>
              <a:rPr lang="en-US" sz="3200" b="1" i="1" dirty="0"/>
              <a:t> </a:t>
            </a:r>
            <a:r>
              <a:rPr lang="en-US" sz="3200" b="1" i="1" dirty="0" err="1"/>
              <a:t>podřimují</a:t>
            </a:r>
            <a:r>
              <a:rPr lang="en-US" sz="3200" b="1" i="1" dirty="0"/>
              <a:t>,</a:t>
            </a:r>
            <a:endParaRPr lang="en-US" sz="3200" i="1" dirty="0"/>
          </a:p>
          <a:p>
            <a:r>
              <a:rPr lang="en-US" sz="3200" b="1" i="1" dirty="0" err="1"/>
              <a:t>Hrom</a:t>
            </a:r>
            <a:r>
              <a:rPr lang="en-US" sz="3200" b="1" i="1" dirty="0"/>
              <a:t> </a:t>
            </a:r>
            <a:r>
              <a:rPr lang="en-US" sz="3200" b="1" i="1" dirty="0" err="1"/>
              <a:t>ať</a:t>
            </a:r>
            <a:r>
              <a:rPr lang="en-US" sz="3200" b="1" i="1" dirty="0"/>
              <a:t> do </a:t>
            </a:r>
            <a:r>
              <a:rPr lang="en-US" sz="3200" b="1" i="1" dirty="0" err="1"/>
              <a:t>nich</a:t>
            </a:r>
            <a:r>
              <a:rPr lang="en-US" sz="3200" b="1" i="1" dirty="0"/>
              <a:t> </a:t>
            </a:r>
            <a:r>
              <a:rPr lang="en-US" sz="3200" b="1" i="1" dirty="0" err="1"/>
              <a:t>uhodí</a:t>
            </a:r>
            <a:r>
              <a:rPr lang="en-US" sz="3200" b="1" i="1" dirty="0"/>
              <a:t>!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0445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76"/>
          <a:stretch/>
        </p:blipFill>
        <p:spPr>
          <a:xfrm>
            <a:off x="2614411" y="914400"/>
            <a:ext cx="7547020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748" y="1056067"/>
            <a:ext cx="65295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/>
              <a:t>Čížečku, čížečku, ptáčku maličký,</a:t>
            </a:r>
            <a:endParaRPr lang="en-US" sz="2800" i="1" dirty="0"/>
          </a:p>
          <a:p>
            <a:r>
              <a:rPr lang="cs-CZ" sz="2800" b="1" i="1" dirty="0"/>
              <a:t>Pověz mně, čížečku, jak sejou mák.</a:t>
            </a:r>
            <a:endParaRPr lang="en-US" sz="2800" i="1" dirty="0"/>
          </a:p>
          <a:p>
            <a:r>
              <a:rPr lang="cs-CZ" sz="2800" b="1" i="1" dirty="0"/>
              <a:t>Aj tak, tak, sejou mák, tak sejou mák</a:t>
            </a:r>
            <a:r>
              <a:rPr lang="cs-CZ" sz="2800" b="1" i="1" dirty="0" smtClean="0"/>
              <a:t>.</a:t>
            </a:r>
          </a:p>
          <a:p>
            <a:endParaRPr lang="en-US" sz="2800" i="1" dirty="0"/>
          </a:p>
          <a:p>
            <a:r>
              <a:rPr lang="cs-CZ" sz="2800" b="1" i="1" dirty="0"/>
              <a:t>Čížečku, čížečku ... jak roste mák</a:t>
            </a:r>
            <a:r>
              <a:rPr lang="cs-CZ" sz="2800" b="1" i="1" dirty="0" smtClean="0"/>
              <a:t>.</a:t>
            </a:r>
          </a:p>
          <a:p>
            <a:endParaRPr lang="en-US" sz="2800" i="1" dirty="0"/>
          </a:p>
          <a:p>
            <a:r>
              <a:rPr lang="cs-CZ" sz="2800" b="1" i="1" dirty="0"/>
              <a:t>Čížečku, čížečku ... jak kvete mák</a:t>
            </a:r>
            <a:r>
              <a:rPr lang="cs-CZ" sz="2800" b="1" i="1" dirty="0" smtClean="0"/>
              <a:t>.</a:t>
            </a:r>
          </a:p>
          <a:p>
            <a:endParaRPr lang="en-US" sz="2800" i="1" dirty="0"/>
          </a:p>
          <a:p>
            <a:r>
              <a:rPr lang="cs-CZ" sz="2800" b="1" i="1" dirty="0"/>
              <a:t>Čížečku, čížečku ... jak sklízí mák</a:t>
            </a:r>
            <a:r>
              <a:rPr lang="cs-CZ" sz="2800" b="1" i="1" dirty="0" smtClean="0"/>
              <a:t>.</a:t>
            </a:r>
          </a:p>
          <a:p>
            <a:endParaRPr lang="en-US" sz="2800" i="1" dirty="0"/>
          </a:p>
          <a:p>
            <a:r>
              <a:rPr lang="cs-CZ" sz="2800" b="1" i="1" dirty="0"/>
              <a:t>Čížečku, čížečku ... jak se jí mák.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285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86"/>
          <a:stretch/>
        </p:blipFill>
        <p:spPr>
          <a:xfrm>
            <a:off x="3311073" y="631065"/>
            <a:ext cx="6040779" cy="5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Konzervatoř Pardubice obor příčná flétna</a:t>
            </a:r>
          </a:p>
          <a:p>
            <a:r>
              <a:rPr lang="cs-CZ" dirty="0" smtClean="0"/>
              <a:t>Univerzita Hradec Králové – Učitelství prvního stupně s hudební specializací</a:t>
            </a:r>
          </a:p>
          <a:p>
            <a:r>
              <a:rPr lang="cs-CZ" dirty="0" smtClean="0"/>
              <a:t>Mars </a:t>
            </a:r>
            <a:r>
              <a:rPr lang="cs-CZ" dirty="0" err="1" smtClean="0"/>
              <a:t>Hill</a:t>
            </a:r>
            <a:r>
              <a:rPr lang="cs-CZ" dirty="0" smtClean="0"/>
              <a:t> </a:t>
            </a:r>
            <a:r>
              <a:rPr lang="cs-CZ" dirty="0" err="1" smtClean="0"/>
              <a:t>College</a:t>
            </a:r>
            <a:r>
              <a:rPr lang="cs-CZ" dirty="0" smtClean="0"/>
              <a:t> – </a:t>
            </a:r>
            <a:r>
              <a:rPr lang="cs-CZ" dirty="0" err="1" smtClean="0"/>
              <a:t>Bachelor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Music Performance</a:t>
            </a:r>
          </a:p>
          <a:p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Texas in </a:t>
            </a:r>
            <a:r>
              <a:rPr lang="cs-CZ" dirty="0" err="1" smtClean="0"/>
              <a:t>Denton</a:t>
            </a:r>
            <a:r>
              <a:rPr lang="cs-CZ" dirty="0" smtClean="0"/>
              <a:t> – </a:t>
            </a:r>
            <a:r>
              <a:rPr lang="cs-CZ" dirty="0" err="1" smtClean="0"/>
              <a:t>Masters</a:t>
            </a:r>
            <a:r>
              <a:rPr lang="cs-CZ" dirty="0" smtClean="0"/>
              <a:t> in Music Performance</a:t>
            </a:r>
          </a:p>
          <a:p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Carolina in </a:t>
            </a:r>
            <a:r>
              <a:rPr lang="cs-CZ" dirty="0" err="1" smtClean="0"/>
              <a:t>Wilmington</a:t>
            </a:r>
            <a:r>
              <a:rPr lang="cs-CZ" dirty="0" smtClean="0"/>
              <a:t> – </a:t>
            </a:r>
            <a:r>
              <a:rPr lang="cs-CZ" dirty="0" err="1" smtClean="0"/>
              <a:t>Elementary</a:t>
            </a:r>
            <a:r>
              <a:rPr lang="cs-CZ" dirty="0" smtClean="0"/>
              <a:t> </a:t>
            </a:r>
            <a:r>
              <a:rPr lang="cs-CZ" dirty="0" err="1" smtClean="0"/>
              <a:t>Teacher</a:t>
            </a:r>
            <a:r>
              <a:rPr lang="cs-CZ" dirty="0" smtClean="0"/>
              <a:t> </a:t>
            </a:r>
            <a:r>
              <a:rPr lang="cs-CZ" dirty="0" err="1" smtClean="0"/>
              <a:t>Licensure</a:t>
            </a:r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cs-CZ" dirty="0" err="1" smtClean="0"/>
              <a:t>ácvik</a:t>
            </a:r>
            <a:r>
              <a:rPr lang="cs-CZ" dirty="0" smtClean="0"/>
              <a:t> písní, říkanek, a básní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Sborové čtení („</a:t>
            </a:r>
            <a:r>
              <a:rPr lang="cs-CZ" dirty="0" err="1" smtClean="0"/>
              <a:t>choral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“)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Sborové </a:t>
            </a:r>
            <a:r>
              <a:rPr lang="cs-CZ" dirty="0"/>
              <a:t>čtení je </a:t>
            </a:r>
            <a:r>
              <a:rPr lang="cs-CZ" dirty="0" smtClean="0"/>
              <a:t>technika, </a:t>
            </a:r>
            <a:r>
              <a:rPr lang="cs-CZ" dirty="0"/>
              <a:t>která pomáhá studentům budovat jejich plynulost, sebevědomí a motivaci ve čtení. </a:t>
            </a:r>
            <a:endParaRPr lang="cs-CZ" dirty="0" smtClean="0"/>
          </a:p>
          <a:p>
            <a:r>
              <a:rPr lang="cs-CZ" dirty="0" smtClean="0"/>
              <a:t>Během </a:t>
            </a:r>
            <a:r>
              <a:rPr lang="cs-CZ" dirty="0"/>
              <a:t>sborového čtení student nebo skupina studentů čte pasáž společně s učitelem nebo bez něj.</a:t>
            </a:r>
            <a:endParaRPr lang="cs-CZ" dirty="0" smtClean="0"/>
          </a:p>
          <a:p>
            <a:r>
              <a:rPr lang="cs-CZ" dirty="0" smtClean="0"/>
              <a:t>Třída čte z „big </a:t>
            </a:r>
            <a:r>
              <a:rPr lang="cs-CZ" dirty="0" err="1" smtClean="0"/>
              <a:t>book</a:t>
            </a:r>
            <a:r>
              <a:rPr lang="cs-CZ" dirty="0" smtClean="0"/>
              <a:t>“ nebo zvětšeného/přepsaného textu.</a:t>
            </a:r>
          </a:p>
          <a:p>
            <a:r>
              <a:rPr lang="cs-CZ" dirty="0" smtClean="0"/>
              <a:t>Pokud možné, zachováme ilustrace, které napomáhají porozumění textu.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Otesánek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Rytmický kruh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DOBY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3"/>
            <a:ext cx="4718304" cy="1766620"/>
          </a:xfrm>
        </p:spPr>
        <p:txBody>
          <a:bodyPr>
            <a:normAutofit/>
          </a:bodyPr>
          <a:lstStyle/>
          <a:p>
            <a:r>
              <a:rPr lang="en-US" b="1" dirty="0"/>
              <a:t>Doba (v hudbě</a:t>
            </a:r>
            <a:r>
              <a:rPr lang="en-US" dirty="0"/>
              <a:t>) je základní jednotka metra a rytmu. </a:t>
            </a:r>
            <a:endParaRPr lang="cs-CZ" dirty="0" smtClean="0"/>
          </a:p>
          <a:p>
            <a:r>
              <a:rPr lang="en-US" b="1" dirty="0" smtClean="0"/>
              <a:t>Doba</a:t>
            </a:r>
            <a:r>
              <a:rPr lang="en-US" dirty="0" smtClean="0"/>
              <a:t> </a:t>
            </a:r>
            <a:r>
              <a:rPr lang="en-US" dirty="0"/>
              <a:t>představuje pevně daný časový interval. 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RYTMUS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1315859"/>
          </a:xfrm>
        </p:spPr>
        <p:txBody>
          <a:bodyPr/>
          <a:lstStyle/>
          <a:p>
            <a:r>
              <a:rPr lang="en-US" b="1" dirty="0" smtClean="0"/>
              <a:t>Rytmus</a:t>
            </a:r>
            <a:r>
              <a:rPr lang="en-US" dirty="0" smtClean="0"/>
              <a:t> </a:t>
            </a:r>
            <a:r>
              <a:rPr lang="en-US" dirty="0"/>
              <a:t>je určité střídání tónů dlouhých a krátkých a je vždy vypsán v notách.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25805" y="5018351"/>
            <a:ext cx="5975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Metrum</a:t>
            </a:r>
            <a:r>
              <a:rPr lang="en-US" sz="2400" dirty="0"/>
              <a:t> určuje délku taktu - počet dob v taktu. Například označení 3/4 znamená, že jeden takt má tři </a:t>
            </a:r>
            <a:r>
              <a:rPr lang="en-US" sz="2400" b="1" dirty="0"/>
              <a:t>doby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36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Rytmický kruh – Slabiky a rýmy</a:t>
            </a:r>
            <a:br>
              <a:rPr lang="cs-CZ" dirty="0" smtClean="0"/>
            </a:br>
            <a:r>
              <a:rPr lang="cs-CZ" dirty="0" smtClean="0"/>
              <a:t>Varianty: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Učitel slovo řekne a zároveň vytleská - všichni žáci opakují</a:t>
            </a:r>
          </a:p>
          <a:p>
            <a:r>
              <a:rPr lang="cs-CZ" dirty="0" smtClean="0"/>
              <a:t>Učitel slovo řekne a zároveň vytleská – žáci jeden po druhém opakují jako „poštu“</a:t>
            </a:r>
          </a:p>
          <a:p>
            <a:r>
              <a:rPr lang="cs-CZ" dirty="0" smtClean="0"/>
              <a:t>Učitel dá žákům k dispozici slovíčka na vytleskání a/či rýmování</a:t>
            </a:r>
          </a:p>
          <a:p>
            <a:r>
              <a:rPr lang="cs-CZ" dirty="0" smtClean="0"/>
              <a:t>Žáci se domluví na tématu slovíček (barvy, zvířata, Vánoce, jaro, jídlo, česká města,…)</a:t>
            </a:r>
          </a:p>
          <a:p>
            <a:r>
              <a:rPr lang="cs-CZ" dirty="0" smtClean="0"/>
              <a:t>Žáci vytleskají básničku či text písně.</a:t>
            </a:r>
          </a:p>
          <a:p>
            <a:r>
              <a:rPr lang="en-US" dirty="0"/>
              <a:t>Do vytváření rytmu zapojíme </a:t>
            </a:r>
            <a:r>
              <a:rPr lang="cs-CZ" dirty="0" smtClean="0"/>
              <a:t>hudební nástroje nebo </a:t>
            </a:r>
            <a:r>
              <a:rPr lang="en-US" dirty="0" smtClean="0"/>
              <a:t>celé tělo </a:t>
            </a:r>
            <a:r>
              <a:rPr lang="cs-CZ" dirty="0" smtClean="0"/>
              <a:t>(</a:t>
            </a:r>
            <a:r>
              <a:rPr lang="en-US" dirty="0" smtClean="0"/>
              <a:t>tleskání</a:t>
            </a:r>
            <a:r>
              <a:rPr lang="en-US" dirty="0"/>
              <a:t>, </a:t>
            </a:r>
            <a:r>
              <a:rPr lang="cs-CZ" dirty="0" smtClean="0"/>
              <a:t>luskání, </a:t>
            </a:r>
            <a:r>
              <a:rPr lang="en-US" dirty="0" smtClean="0"/>
              <a:t>dupání</a:t>
            </a:r>
            <a:r>
              <a:rPr lang="en-US" dirty="0"/>
              <a:t>, plácání, šustění </a:t>
            </a:r>
            <a:r>
              <a:rPr lang="en-US" dirty="0" smtClean="0"/>
              <a:t>dlaněmi</a:t>
            </a:r>
            <a:r>
              <a:rPr lang="cs-CZ" dirty="0" smtClean="0"/>
              <a:t>)</a:t>
            </a:r>
          </a:p>
          <a:p>
            <a:r>
              <a:rPr lang="cs-CZ" dirty="0" smtClean="0"/>
              <a:t>Učitel doprovodí žáky metronomem či rytmickou hudební nahrávkou (</a:t>
            </a:r>
            <a:r>
              <a:rPr lang="cs-CZ" dirty="0" err="1" smtClean="0"/>
              <a:t>Garage</a:t>
            </a:r>
            <a:r>
              <a:rPr lang="cs-CZ" dirty="0" smtClean="0"/>
              <a:t> Band)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097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Rytmický kruh – Slabiky a rýmy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Jednoslabičná slova:</a:t>
            </a:r>
          </a:p>
          <a:p>
            <a:pPr marL="457200" lvl="1" indent="0">
              <a:buNone/>
            </a:pPr>
            <a:r>
              <a:rPr lang="cs-CZ" dirty="0" smtClean="0"/>
              <a:t>kýč</a:t>
            </a:r>
            <a:r>
              <a:rPr lang="cs-CZ" dirty="0"/>
              <a:t>, </a:t>
            </a:r>
            <a:r>
              <a:rPr lang="cs-CZ" dirty="0" smtClean="0"/>
              <a:t>kůň, pes, rýč, myš, veš, pít, lev, sad, </a:t>
            </a:r>
            <a:r>
              <a:rPr lang="cs-CZ" dirty="0"/>
              <a:t>lít</a:t>
            </a:r>
            <a:endParaRPr lang="cs-CZ" dirty="0" smtClean="0"/>
          </a:p>
          <a:p>
            <a:r>
              <a:rPr lang="cs-CZ" dirty="0" smtClean="0"/>
              <a:t>Dvouslabičná slova:</a:t>
            </a:r>
          </a:p>
          <a:p>
            <a:pPr marL="457200" lvl="1" indent="0">
              <a:buNone/>
            </a:pPr>
            <a:r>
              <a:rPr lang="cs-CZ" dirty="0" smtClean="0"/>
              <a:t>Liška, kočka, tady, máma, táta, </a:t>
            </a:r>
            <a:endParaRPr lang="cs-CZ" dirty="0"/>
          </a:p>
          <a:p>
            <a:r>
              <a:rPr lang="cs-CZ" dirty="0"/>
              <a:t>T</a:t>
            </a:r>
            <a:r>
              <a:rPr lang="cs-CZ" dirty="0" smtClean="0"/>
              <a:t>rojslabičná slova:</a:t>
            </a:r>
          </a:p>
          <a:p>
            <a:pPr marL="457200" lvl="1" indent="0">
              <a:buNone/>
            </a:pPr>
            <a:r>
              <a:rPr lang="cs-CZ" dirty="0" smtClean="0"/>
              <a:t>Kobyla, ulice, zahrada, zelená, kolečko, samice, kočička, maličko, nálada </a:t>
            </a:r>
          </a:p>
          <a:p>
            <a:endParaRPr lang="cs-CZ" dirty="0" smtClean="0"/>
          </a:p>
          <a:p>
            <a:r>
              <a:rPr lang="cs-CZ" dirty="0" smtClean="0"/>
              <a:t>Rýmující slova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296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Pohybové hry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Pomalu – rychle</a:t>
            </a:r>
          </a:p>
          <a:p>
            <a:r>
              <a:rPr lang="cs-CZ" dirty="0"/>
              <a:t>Silně – slabě (nahlas – potichu</a:t>
            </a:r>
            <a:r>
              <a:rPr lang="cs-CZ" dirty="0" smtClean="0"/>
              <a:t>)</a:t>
            </a:r>
          </a:p>
          <a:p>
            <a:pPr lvl="1"/>
            <a:r>
              <a:rPr lang="en-US" dirty="0"/>
              <a:t>Hudebním (melodickým či rytmickým) nástrojem improvizujeme a děti reagují </a:t>
            </a:r>
            <a:r>
              <a:rPr lang="cs-CZ" dirty="0" smtClean="0"/>
              <a:t>pohybem</a:t>
            </a:r>
            <a:r>
              <a:rPr lang="en-US" dirty="0" smtClean="0"/>
              <a:t> </a:t>
            </a:r>
            <a:r>
              <a:rPr lang="en-US" dirty="0"/>
              <a:t>na rychlost </a:t>
            </a:r>
            <a:r>
              <a:rPr lang="cs-CZ" dirty="0" smtClean="0"/>
              <a:t>či hlasitost </a:t>
            </a:r>
            <a:r>
              <a:rPr lang="en-US" dirty="0" smtClean="0"/>
              <a:t>hry</a:t>
            </a:r>
            <a:r>
              <a:rPr lang="cs-CZ" dirty="0" smtClean="0"/>
              <a:t> a verbalizují jak učitel hraje</a:t>
            </a:r>
            <a:r>
              <a:rPr lang="en-US" dirty="0" smtClean="0"/>
              <a:t>. </a:t>
            </a:r>
            <a:endParaRPr lang="cs-CZ" dirty="0" smtClean="0"/>
          </a:p>
          <a:p>
            <a:pPr lvl="1"/>
            <a:r>
              <a:rPr lang="en-US" dirty="0" smtClean="0"/>
              <a:t>Hru </a:t>
            </a:r>
            <a:r>
              <a:rPr lang="en-US" dirty="0"/>
              <a:t>opakujeme několika hodinách s odlišnou kombinací nástrojů, která děti inspiruje k jinému způsobu pohybu. </a:t>
            </a:r>
            <a:endParaRPr lang="cs-CZ" dirty="0" smtClean="0"/>
          </a:p>
          <a:p>
            <a:pPr lvl="1"/>
            <a:r>
              <a:rPr lang="cs-CZ" dirty="0" smtClean="0"/>
              <a:t>Později mohou žáci hrát roli učitele.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Pohybové hry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Procházka přírodou:</a:t>
            </a:r>
          </a:p>
          <a:p>
            <a:pPr marL="457200" lvl="1" indent="0">
              <a:buNone/>
            </a:pPr>
            <a:r>
              <a:rPr lang="cs-CZ" dirty="0"/>
              <a:t>Jdeme na procházku lesem, před námi je veliký kopec – zpomalíme, poté běžíme z kopce dolů – rychle, projdeme lesem – zpomalíme, na konci lesa uvidíme palouček se spoustou lučních květin, radostí si poskočíme – tečkovaný rytmus, lehneme si do trávy – vydechneme a poté jdeme zpět atd.</a:t>
            </a:r>
            <a:endParaRPr lang="cs-CZ" dirty="0" smtClean="0"/>
          </a:p>
          <a:p>
            <a:r>
              <a:rPr lang="cs-CZ" dirty="0" smtClean="0"/>
              <a:t>Tulipán</a:t>
            </a:r>
          </a:p>
          <a:p>
            <a:pPr marL="457200" lvl="1" indent="0">
              <a:buNone/>
            </a:pPr>
            <a:r>
              <a:rPr lang="cs-CZ" dirty="0"/>
              <a:t>Použijeme rytmické nástroje – činelky, </a:t>
            </a:r>
            <a:r>
              <a:rPr lang="cs-CZ" dirty="0" smtClean="0"/>
              <a:t>triangl, bubínek ... </a:t>
            </a:r>
            <a:r>
              <a:rPr lang="cs-CZ" dirty="0"/>
              <a:t>Děti se volně pohybují po místnosti. Jakmile děti uslyší hluboký tón, skrčí se do dřepu a hlavu skloní k </a:t>
            </a:r>
            <a:r>
              <a:rPr lang="cs-CZ" dirty="0" smtClean="0"/>
              <a:t>zemi - cibulka </a:t>
            </a:r>
            <a:r>
              <a:rPr lang="cs-CZ" dirty="0"/>
              <a:t>tulipánu. Poté se opět volně pohybují. Jakmile děti uslyší vysoký tón, postaví se vzpažením do výponu a znázorní vykvetlý tulipán. Aktivitu několikrát opakujeme</a:t>
            </a:r>
            <a:r>
              <a:rPr lang="cs-CZ" dirty="0" smtClean="0"/>
              <a:t>. Navážeme na téma jara a naučného textu o květinách.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Básničky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Básničky nám slouží k rytmizaci a zábavné realizaci textu. </a:t>
            </a:r>
            <a:endParaRPr lang="cs-CZ" dirty="0" smtClean="0"/>
          </a:p>
          <a:p>
            <a:r>
              <a:rPr lang="cs-CZ" dirty="0" smtClean="0"/>
              <a:t>S </a:t>
            </a:r>
            <a:r>
              <a:rPr lang="cs-CZ" dirty="0"/>
              <a:t>dětmi je </a:t>
            </a:r>
            <a:r>
              <a:rPr lang="cs-CZ" dirty="0" smtClean="0"/>
              <a:t>nejprve </a:t>
            </a:r>
            <a:r>
              <a:rPr lang="cs-CZ" dirty="0"/>
              <a:t>vytleskáme, vydupeme a později přidáme i pohyby, které jsou spojené s textem. </a:t>
            </a:r>
          </a:p>
          <a:p>
            <a:r>
              <a:rPr lang="cs-CZ" dirty="0"/>
              <a:t>Básničky napomáhají vývoji řeči, rytmickému cítění, pohybové improvizaci a procvičují také paměť. </a:t>
            </a:r>
          </a:p>
          <a:p>
            <a:endParaRPr lang="cs-CZ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Básničky - rytmizace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Žába </a:t>
            </a:r>
            <a:r>
              <a:rPr lang="cs-CZ" dirty="0"/>
              <a:t>leze do bezu,</a:t>
            </a:r>
          </a:p>
          <a:p>
            <a:pPr marL="0" indent="0" algn="ctr">
              <a:buNone/>
            </a:pPr>
            <a:r>
              <a:rPr lang="cs-CZ" dirty="0"/>
              <a:t>já tam za ní polezu.</a:t>
            </a:r>
          </a:p>
          <a:p>
            <a:pPr marL="0" indent="0" algn="ctr">
              <a:buNone/>
            </a:pPr>
            <a:r>
              <a:rPr lang="cs-CZ" dirty="0"/>
              <a:t>Kudy žába, tudy já,</a:t>
            </a:r>
          </a:p>
          <a:p>
            <a:pPr marL="0" indent="0" algn="ctr">
              <a:buNone/>
            </a:pPr>
            <a:r>
              <a:rPr lang="cs-CZ" dirty="0"/>
              <a:t>budeme tam oba dva.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Výuka na Základní Umělecké škole – příčná a zobcová flétna a komorní hra</a:t>
            </a:r>
            <a:r>
              <a:rPr lang="en-US" dirty="0" smtClean="0"/>
              <a:t>, </a:t>
            </a:r>
            <a:r>
              <a:rPr lang="en-US" dirty="0" err="1" smtClean="0"/>
              <a:t>letn</a:t>
            </a:r>
            <a:r>
              <a:rPr lang="cs-CZ" dirty="0" smtClean="0"/>
              <a:t>í flétnové kurzy</a:t>
            </a:r>
          </a:p>
          <a:p>
            <a:r>
              <a:rPr lang="cs-CZ" dirty="0" smtClean="0"/>
              <a:t>Hudebně divadelní duo – představení pro školy </a:t>
            </a:r>
          </a:p>
          <a:p>
            <a:r>
              <a:rPr lang="cs-CZ" dirty="0" smtClean="0"/>
              <a:t>Kapela </a:t>
            </a:r>
            <a:r>
              <a:rPr lang="cs-CZ" dirty="0" err="1" smtClean="0"/>
              <a:t>Pročne</a:t>
            </a:r>
            <a:endParaRPr lang="cs-CZ" dirty="0" smtClean="0"/>
          </a:p>
          <a:p>
            <a:r>
              <a:rPr lang="cs-CZ" dirty="0" smtClean="0"/>
              <a:t>Soukromá výuka příčné flétny v USA</a:t>
            </a:r>
          </a:p>
          <a:p>
            <a:r>
              <a:rPr lang="cs-CZ" dirty="0" smtClean="0"/>
              <a:t>Helen </a:t>
            </a:r>
            <a:r>
              <a:rPr lang="cs-CZ" dirty="0" err="1" smtClean="0"/>
              <a:t>Doron</a:t>
            </a:r>
            <a:r>
              <a:rPr lang="cs-CZ" dirty="0" smtClean="0"/>
              <a:t> Early </a:t>
            </a:r>
            <a:r>
              <a:rPr lang="cs-CZ" dirty="0" err="1" smtClean="0"/>
              <a:t>English</a:t>
            </a:r>
            <a:endParaRPr lang="cs-CZ" dirty="0" smtClean="0"/>
          </a:p>
          <a:p>
            <a:r>
              <a:rPr lang="cs-CZ" dirty="0" smtClean="0"/>
              <a:t>Duhová Brána </a:t>
            </a:r>
          </a:p>
          <a:p>
            <a:r>
              <a:rPr lang="cs-CZ" dirty="0" smtClean="0"/>
              <a:t>Hudební výuka v </a:t>
            </a:r>
            <a:r>
              <a:rPr lang="cs-CZ" dirty="0" err="1" smtClean="0"/>
              <a:t>Lifetime</a:t>
            </a:r>
            <a:endParaRPr lang="cs-CZ" dirty="0" smtClean="0"/>
          </a:p>
          <a:p>
            <a:r>
              <a:rPr lang="cs-CZ" dirty="0" smtClean="0"/>
              <a:t>Czech and </a:t>
            </a:r>
            <a:r>
              <a:rPr lang="cs-CZ" dirty="0" err="1" smtClean="0"/>
              <a:t>Slovak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Carolina</a:t>
            </a:r>
          </a:p>
          <a:p>
            <a:r>
              <a:rPr lang="cs-CZ" dirty="0" smtClean="0"/>
              <a:t>U.S. public </a:t>
            </a:r>
            <a:r>
              <a:rPr lang="cs-CZ" dirty="0" err="1" smtClean="0"/>
              <a:t>education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Básničky - pohyb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Čistím </a:t>
            </a:r>
            <a:r>
              <a:rPr lang="cs-CZ" dirty="0"/>
              <a:t>zoubky řízy, řízy,</a:t>
            </a:r>
          </a:p>
          <a:p>
            <a:pPr marL="0" indent="0" algn="ctr">
              <a:buNone/>
            </a:pPr>
            <a:r>
              <a:rPr lang="cs-CZ" dirty="0"/>
              <a:t>Ať jsou bílé jako břízy.</a:t>
            </a:r>
          </a:p>
          <a:p>
            <a:pPr marL="0" indent="0" algn="ctr">
              <a:buNone/>
            </a:pPr>
            <a:r>
              <a:rPr lang="cs-CZ" dirty="0" smtClean="0"/>
              <a:t>Vpravo</a:t>
            </a:r>
            <a:r>
              <a:rPr lang="cs-CZ" dirty="0"/>
              <a:t>, vlevo , vpředu, vzadu,</a:t>
            </a:r>
          </a:p>
          <a:p>
            <a:pPr marL="0" indent="0" algn="ctr">
              <a:buNone/>
            </a:pPr>
            <a:r>
              <a:rPr lang="cs-CZ" dirty="0"/>
              <a:t>Horní a pak dolní řadu.</a:t>
            </a:r>
          </a:p>
          <a:p>
            <a:pPr marL="0" indent="0" algn="ctr">
              <a:buNone/>
            </a:pPr>
            <a:r>
              <a:rPr lang="cs-CZ" dirty="0"/>
              <a:t>Ať jsou bílé jako sníh,</a:t>
            </a:r>
          </a:p>
          <a:p>
            <a:pPr marL="0" indent="0" algn="ctr">
              <a:buNone/>
            </a:pPr>
            <a:r>
              <a:rPr lang="cs-CZ" dirty="0"/>
              <a:t>Řízy, řízy, řízy, řízy, říz.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Básničky – smyslová stimulace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46986"/>
            <a:ext cx="10444766" cy="378638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cs-CZ" sz="3800" b="1" dirty="0" smtClean="0"/>
              <a:t>Milý </a:t>
            </a:r>
            <a:r>
              <a:rPr lang="cs-CZ" sz="3800" b="1" dirty="0"/>
              <a:t>strýčku, tečka.</a:t>
            </a:r>
          </a:p>
          <a:p>
            <a:pPr marL="0" indent="0" algn="ctr">
              <a:buNone/>
            </a:pPr>
            <a:r>
              <a:rPr lang="cs-CZ" sz="3800" b="1" dirty="0"/>
              <a:t>Posílám ti křečka, tečka</a:t>
            </a:r>
            <a:r>
              <a:rPr lang="cs-CZ" sz="3800" b="1" dirty="0" smtClean="0"/>
              <a:t>. </a:t>
            </a:r>
            <a:r>
              <a:rPr lang="cs-CZ" sz="3800" dirty="0" smtClean="0"/>
              <a:t>(</a:t>
            </a:r>
            <a:r>
              <a:rPr lang="cs-CZ" sz="3800" dirty="0"/>
              <a:t>dítě máme zády k sobě a jako píšeme po </a:t>
            </a:r>
            <a:r>
              <a:rPr lang="cs-CZ" sz="3800" dirty="0" smtClean="0"/>
              <a:t>zádech a </a:t>
            </a:r>
            <a:r>
              <a:rPr lang="cs-CZ" sz="3800" dirty="0"/>
              <a:t>při slově tečka jemně uděláme prstem tečku)</a:t>
            </a:r>
          </a:p>
          <a:p>
            <a:pPr marL="0" indent="0" algn="ctr">
              <a:buNone/>
            </a:pPr>
            <a:r>
              <a:rPr lang="cs-CZ" sz="3800" b="1" dirty="0"/>
              <a:t>Křeček škrábe </a:t>
            </a:r>
            <a:r>
              <a:rPr lang="cs-CZ" sz="3800" dirty="0"/>
              <a:t>(škrábeme dítěti záda),</a:t>
            </a:r>
          </a:p>
          <a:p>
            <a:pPr marL="0" indent="0" algn="ctr">
              <a:buNone/>
            </a:pPr>
            <a:r>
              <a:rPr lang="cs-CZ" sz="3800" b="1" dirty="0"/>
              <a:t>kouše</a:t>
            </a:r>
            <a:r>
              <a:rPr lang="cs-CZ" sz="3800" dirty="0"/>
              <a:t> (prsty naznačíme kousání), </a:t>
            </a:r>
          </a:p>
          <a:p>
            <a:pPr marL="0" indent="0" algn="ctr">
              <a:buNone/>
            </a:pPr>
            <a:r>
              <a:rPr lang="cs-CZ" sz="3800" b="1" dirty="0"/>
              <a:t>lechtá </a:t>
            </a:r>
            <a:r>
              <a:rPr lang="cs-CZ" sz="3800" dirty="0"/>
              <a:t>(dítě polechtáme),</a:t>
            </a:r>
          </a:p>
          <a:p>
            <a:pPr marL="0" indent="0" algn="ctr">
              <a:buNone/>
            </a:pPr>
            <a:r>
              <a:rPr lang="cs-CZ" sz="3800" b="1" dirty="0"/>
              <a:t>pozor ať vás neulechtá</a:t>
            </a:r>
            <a:r>
              <a:rPr lang="cs-CZ" sz="3800" dirty="0"/>
              <a:t>. (stále lechtáme)</a:t>
            </a:r>
          </a:p>
          <a:p>
            <a:pPr marL="0" indent="0" algn="ctr">
              <a:buNone/>
            </a:pPr>
            <a:r>
              <a:rPr lang="cs-CZ" sz="3800" b="1" dirty="0"/>
              <a:t>Zalepíme do obálky </a:t>
            </a:r>
            <a:r>
              <a:rPr lang="cs-CZ" sz="3800" dirty="0"/>
              <a:t>(dítě pohladíme po zádech jako když zalepujeme obálku),</a:t>
            </a:r>
          </a:p>
          <a:p>
            <a:pPr marL="0" indent="0" algn="ctr">
              <a:buNone/>
            </a:pPr>
            <a:r>
              <a:rPr lang="cs-CZ" sz="3800" b="1" dirty="0"/>
              <a:t>nalepíme známku </a:t>
            </a:r>
            <a:r>
              <a:rPr lang="cs-CZ" sz="3800" dirty="0"/>
              <a:t>(</a:t>
            </a:r>
            <a:r>
              <a:rPr lang="cs-CZ" sz="3800" dirty="0" smtClean="0"/>
              <a:t>jako přilepíme známku),</a:t>
            </a:r>
            <a:endParaRPr lang="cs-CZ" sz="3800" dirty="0"/>
          </a:p>
          <a:p>
            <a:pPr marL="0" indent="0" algn="ctr">
              <a:buNone/>
            </a:pPr>
            <a:r>
              <a:rPr lang="cs-CZ" sz="3800" b="1" dirty="0"/>
              <a:t>dáme razítko </a:t>
            </a:r>
            <a:r>
              <a:rPr lang="cs-CZ" sz="3800" dirty="0"/>
              <a:t>(ťukneme pěstí na známku)</a:t>
            </a:r>
          </a:p>
          <a:p>
            <a:pPr marL="0" indent="0" algn="ctr">
              <a:buNone/>
            </a:pPr>
            <a:r>
              <a:rPr lang="cs-CZ" sz="3800" b="1" dirty="0"/>
              <a:t>a pošleme poštou</a:t>
            </a:r>
            <a:r>
              <a:rPr lang="cs-CZ" sz="3800" dirty="0"/>
              <a:t>. (vezmeme dítě za ramínka jemně odstrčíme</a:t>
            </a:r>
            <a:r>
              <a:rPr lang="cs-CZ" sz="3800" dirty="0" smtClean="0"/>
              <a:t>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Horká brambora</a:t>
            </a:r>
          </a:p>
          <a:p>
            <a:pPr marL="457200" lvl="1" indent="0">
              <a:buNone/>
            </a:pPr>
            <a:r>
              <a:rPr lang="en-US" dirty="0" smtClean="0"/>
              <a:t>Děti </a:t>
            </a:r>
            <a:r>
              <a:rPr lang="en-US" dirty="0"/>
              <a:t>sedí v kruhu a během hudby si </a:t>
            </a:r>
            <a:r>
              <a:rPr lang="cs-CZ" dirty="0" smtClean="0"/>
              <a:t>rytmicky </a:t>
            </a:r>
            <a:r>
              <a:rPr lang="en-US" dirty="0" smtClean="0"/>
              <a:t>předávají </a:t>
            </a:r>
            <a:r>
              <a:rPr lang="en-US" dirty="0"/>
              <a:t>předmět (malý balónek</a:t>
            </a:r>
            <a:r>
              <a:rPr lang="en-US" dirty="0" smtClean="0"/>
              <a:t>), </a:t>
            </a:r>
            <a:r>
              <a:rPr lang="en-US" dirty="0"/>
              <a:t>jako by to byla horká brambora. </a:t>
            </a:r>
            <a:r>
              <a:rPr lang="cs-CZ" dirty="0" smtClean="0"/>
              <a:t>S každým předáním musí říci slovo z tématu, na kterém se se třídou domluvili. </a:t>
            </a:r>
            <a:r>
              <a:rPr lang="en-US" dirty="0" smtClean="0"/>
              <a:t>Lektor </a:t>
            </a:r>
            <a:r>
              <a:rPr lang="en-US" dirty="0"/>
              <a:t>hudbu v průběhu hry zastavuje a děti také musí skončit s předáváním. Děti se snaží předávat předmět </a:t>
            </a:r>
            <a:r>
              <a:rPr lang="cs-CZ" dirty="0" smtClean="0"/>
              <a:t>rychle</a:t>
            </a:r>
            <a:r>
              <a:rPr lang="en-US" dirty="0" smtClean="0"/>
              <a:t>, </a:t>
            </a:r>
            <a:r>
              <a:rPr lang="en-US" dirty="0"/>
              <a:t>aby jim nezůstal v ruce, když </a:t>
            </a:r>
            <a:r>
              <a:rPr lang="cs-CZ" dirty="0" smtClean="0"/>
              <a:t>učitel</a:t>
            </a:r>
            <a:r>
              <a:rPr lang="en-US" dirty="0" smtClean="0"/>
              <a:t> </a:t>
            </a:r>
            <a:r>
              <a:rPr lang="en-US" dirty="0"/>
              <a:t>zastaví hudbu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Zvuky </a:t>
            </a:r>
            <a:r>
              <a:rPr lang="cs-CZ" dirty="0" smtClean="0"/>
              <a:t>v </a:t>
            </a:r>
            <a:r>
              <a:rPr lang="en-US" dirty="0" smtClean="0"/>
              <a:t>místnosti</a:t>
            </a:r>
            <a:endParaRPr lang="cs-CZ" dirty="0" smtClean="0"/>
          </a:p>
          <a:p>
            <a:pPr marL="457200" lvl="1" indent="0">
              <a:buNone/>
            </a:pPr>
            <a:r>
              <a:rPr lang="en-US" dirty="0" smtClean="0"/>
              <a:t>Skupina </a:t>
            </a:r>
            <a:r>
              <a:rPr lang="en-US" dirty="0"/>
              <a:t>sedí v malém kruhu se zavřenýma očima.  Určený jedinec potichu projde místností a udělá 3 </a:t>
            </a:r>
            <a:r>
              <a:rPr lang="en-US" dirty="0" smtClean="0"/>
              <a:t>zvuky </a:t>
            </a:r>
            <a:r>
              <a:rPr lang="en-US" dirty="0"/>
              <a:t>na nábytek, zeď, podlahu ..... Skupina se poté snaží nalézt zdroj zvuků a zopakovat je. Zpočátku hledáme zvuky, později můžeme od dětí vyžadovat </a:t>
            </a:r>
            <a:r>
              <a:rPr lang="en-US" dirty="0" err="1"/>
              <a:t>i</a:t>
            </a:r>
            <a:r>
              <a:rPr lang="en-US" dirty="0"/>
              <a:t> opakování zahraného rytmu a dynamiky.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2743"/>
            <a:ext cx="9601196" cy="3876541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Kdo je vůdce?</a:t>
            </a:r>
          </a:p>
          <a:p>
            <a:pPr marL="457200" lvl="1" indent="0">
              <a:buNone/>
            </a:pPr>
            <a:r>
              <a:rPr lang="cs-CZ" dirty="0" smtClean="0"/>
              <a:t>Jeden ze studentů </a:t>
            </a:r>
            <a:r>
              <a:rPr lang="cs-CZ" dirty="0"/>
              <a:t>jde za dveře a skupina se domluví, kdo bude vůdcem skupiny, který bude měnit téma slovíček a také se shodnou na prvním tématu(zvířata). </a:t>
            </a:r>
            <a:r>
              <a:rPr lang="cs-CZ" dirty="0" smtClean="0"/>
              <a:t> </a:t>
            </a:r>
            <a:r>
              <a:rPr lang="cs-CZ" dirty="0"/>
              <a:t>Když zvolený jedinec vejde do učebny</a:t>
            </a:r>
            <a:r>
              <a:rPr lang="cs-CZ" dirty="0" smtClean="0"/>
              <a:t>, </a:t>
            </a:r>
            <a:r>
              <a:rPr lang="cs-CZ" dirty="0"/>
              <a:t>jednotliví žáci rytmizují slova </a:t>
            </a:r>
            <a:r>
              <a:rPr lang="en-US" dirty="0" smtClean="0"/>
              <a:t>s n</a:t>
            </a:r>
            <a:r>
              <a:rPr lang="cs-CZ" dirty="0" err="1" smtClean="0"/>
              <a:t>ástroji</a:t>
            </a:r>
            <a:r>
              <a:rPr lang="cs-CZ" dirty="0" smtClean="0"/>
              <a:t> v</a:t>
            </a:r>
            <a:r>
              <a:rPr lang="cs-CZ" dirty="0"/>
              <a:t> daném tématu a </a:t>
            </a:r>
            <a:r>
              <a:rPr lang="cs-CZ" dirty="0" smtClean="0"/>
              <a:t>ukáží </a:t>
            </a:r>
            <a:r>
              <a:rPr lang="cs-CZ" dirty="0"/>
              <a:t>na dalšího hráče. Jakmile </a:t>
            </a:r>
            <a:r>
              <a:rPr lang="cs-CZ" dirty="0" smtClean="0"/>
              <a:t>přijde </a:t>
            </a:r>
            <a:r>
              <a:rPr lang="cs-CZ" dirty="0"/>
              <a:t>řada na </a:t>
            </a:r>
            <a:r>
              <a:rPr lang="cs-CZ" dirty="0" smtClean="0"/>
              <a:t>vůdce, </a:t>
            </a:r>
            <a:r>
              <a:rPr lang="cs-CZ" dirty="0"/>
              <a:t>ten změní téma (jídlo). Zvolený jedinec se snaží rozpoznat vůdce, který určuje </a:t>
            </a:r>
            <a:r>
              <a:rPr lang="cs-CZ" dirty="0" smtClean="0"/>
              <a:t>nová témata.</a:t>
            </a:r>
          </a:p>
          <a:p>
            <a:r>
              <a:rPr lang="cs-CZ" dirty="0" smtClean="0"/>
              <a:t>Hudební pohádka</a:t>
            </a:r>
          </a:p>
          <a:p>
            <a:pPr marL="457200" lvl="1" indent="0">
              <a:buNone/>
            </a:pPr>
            <a:r>
              <a:rPr lang="en-US" dirty="0" smtClean="0"/>
              <a:t>Učitel </a:t>
            </a:r>
            <a:r>
              <a:rPr lang="en-US" dirty="0"/>
              <a:t>si připraví několik od sebe velice dramatických hudebních ukázek (4 – 8), pokud možno na jednom CD (doporučuji orchestrální zpracování opery Carmen, Karneval zvířat, Louskáček...). Děti budou </a:t>
            </a:r>
            <a:r>
              <a:rPr lang="cs-CZ" dirty="0" smtClean="0"/>
              <a:t>společně </a:t>
            </a:r>
            <a:r>
              <a:rPr lang="en-US" dirty="0" smtClean="0"/>
              <a:t>vytvářet </a:t>
            </a:r>
            <a:r>
              <a:rPr lang="en-US" dirty="0"/>
              <a:t>příběh podle toho, co se v hudbě odehrává. Děj může být zasazen do pohádkového světa či moderní doby. </a:t>
            </a:r>
            <a:r>
              <a:rPr lang="en-US" dirty="0" smtClean="0"/>
              <a:t> </a:t>
            </a:r>
            <a:r>
              <a:rPr lang="cs-CZ" dirty="0" smtClean="0"/>
              <a:t>Učitel </a:t>
            </a:r>
            <a:r>
              <a:rPr lang="en-US" dirty="0" smtClean="0"/>
              <a:t>pustí </a:t>
            </a:r>
            <a:r>
              <a:rPr lang="en-US" dirty="0"/>
              <a:t>nahrávku a děti mohou ihned po zaznění prvních tónů reagovat. Po chvíli kdy děti zasadily do děje postavy, zvířátka a místo může lektor přepnout na druhou ukázku, kde se děj více rozvine. Každou hudební ukázku </a:t>
            </a:r>
            <a:r>
              <a:rPr lang="en-US" dirty="0" smtClean="0"/>
              <a:t>pouštíme</a:t>
            </a:r>
            <a:r>
              <a:rPr lang="cs-CZ" dirty="0" smtClean="0"/>
              <a:t> po dobu</a:t>
            </a:r>
            <a:r>
              <a:rPr lang="en-US" dirty="0" smtClean="0"/>
              <a:t> </a:t>
            </a:r>
            <a:r>
              <a:rPr lang="en-US" dirty="0"/>
              <a:t>1-2 minuty podle toho, jak děti reagují a posouváme se </a:t>
            </a:r>
            <a:r>
              <a:rPr lang="cs-CZ" dirty="0" smtClean="0"/>
              <a:t>v příběhu </a:t>
            </a:r>
            <a:r>
              <a:rPr lang="en-US" dirty="0" smtClean="0"/>
              <a:t>dále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2743"/>
            <a:ext cx="9601196" cy="356744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Zpíváme otázky a odpovědi</a:t>
            </a:r>
          </a:p>
          <a:p>
            <a:pPr lvl="2"/>
            <a:r>
              <a:rPr lang="cs-CZ" i="1" dirty="0" smtClean="0"/>
              <a:t>Jak se jmenuješ. - Já jsem Anička. Jmenuji se Anička.</a:t>
            </a:r>
          </a:p>
          <a:p>
            <a:pPr lvl="2"/>
            <a:r>
              <a:rPr lang="cs-CZ" i="1" dirty="0" smtClean="0"/>
              <a:t>Kolik je ti let/roků? - Je mi 12 let/roků.</a:t>
            </a:r>
          </a:p>
          <a:p>
            <a:pPr lvl="2"/>
            <a:r>
              <a:rPr lang="cs-CZ" i="1" dirty="0" smtClean="0"/>
              <a:t>Jak se máš? – Mám se výborně.</a:t>
            </a:r>
          </a:p>
          <a:p>
            <a:pPr lvl="2"/>
            <a:r>
              <a:rPr lang="cs-CZ" i="1" dirty="0" smtClean="0"/>
              <a:t>Kde jsi byl na prázdninách. – Byl jsem u babičky v Čechách.</a:t>
            </a:r>
          </a:p>
          <a:p>
            <a:r>
              <a:rPr lang="cs-CZ" dirty="0" smtClean="0"/>
              <a:t>Popletená písnička</a:t>
            </a:r>
          </a:p>
          <a:p>
            <a:pPr marL="457200" lvl="1" indent="0">
              <a:buNone/>
            </a:pPr>
            <a:r>
              <a:rPr lang="cs-CZ" dirty="0" smtClean="0"/>
              <a:t>Učitel</a:t>
            </a:r>
            <a:r>
              <a:rPr lang="en-US" dirty="0" smtClean="0"/>
              <a:t> </a:t>
            </a:r>
            <a:r>
              <a:rPr lang="en-US" dirty="0" err="1"/>
              <a:t>zpívá</a:t>
            </a:r>
            <a:r>
              <a:rPr lang="en-US" dirty="0"/>
              <a:t> za </a:t>
            </a:r>
            <a:r>
              <a:rPr lang="en-US" dirty="0" err="1"/>
              <a:t>doprovodu</a:t>
            </a:r>
            <a:r>
              <a:rPr lang="en-US" dirty="0"/>
              <a:t> </a:t>
            </a:r>
            <a:r>
              <a:rPr lang="en-US" dirty="0" err="1"/>
              <a:t>píseň</a:t>
            </a:r>
            <a:r>
              <a:rPr lang="en-US" dirty="0"/>
              <a:t>, do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vloudila</a:t>
            </a:r>
            <a:r>
              <a:rPr lang="en-US" dirty="0"/>
              <a:t> </a:t>
            </a:r>
            <a:r>
              <a:rPr lang="en-US" dirty="0" err="1"/>
              <a:t>špatná</a:t>
            </a:r>
            <a:r>
              <a:rPr lang="en-US" dirty="0"/>
              <a:t> </a:t>
            </a:r>
            <a:r>
              <a:rPr lang="en-US" dirty="0" err="1"/>
              <a:t>slovíčka</a:t>
            </a:r>
            <a:r>
              <a:rPr lang="en-US" dirty="0"/>
              <a:t>. Děti reagují na </a:t>
            </a:r>
            <a:r>
              <a:rPr lang="en-US" dirty="0" err="1"/>
              <a:t>chyby</a:t>
            </a:r>
            <a:r>
              <a:rPr lang="en-US" dirty="0"/>
              <a:t> </a:t>
            </a:r>
            <a:r>
              <a:rPr lang="en-US" dirty="0" err="1"/>
              <a:t>smluveným</a:t>
            </a:r>
            <a:r>
              <a:rPr lang="en-US" dirty="0"/>
              <a:t> </a:t>
            </a:r>
            <a:r>
              <a:rPr lang="en-US" dirty="0" err="1"/>
              <a:t>gestem</a:t>
            </a:r>
            <a:r>
              <a:rPr lang="en-US" dirty="0"/>
              <a:t> či </a:t>
            </a:r>
            <a:r>
              <a:rPr lang="en-US" dirty="0" err="1"/>
              <a:t>výkřikem</a:t>
            </a:r>
            <a:r>
              <a:rPr lang="en-US" dirty="0"/>
              <a:t>. (</a:t>
            </a:r>
            <a:r>
              <a:rPr lang="en-US" dirty="0" err="1"/>
              <a:t>Např</a:t>
            </a:r>
            <a:r>
              <a:rPr lang="en-US" dirty="0"/>
              <a:t>. „</a:t>
            </a:r>
            <a:r>
              <a:rPr lang="en-US" dirty="0" err="1"/>
              <a:t>Skákal</a:t>
            </a:r>
            <a:r>
              <a:rPr lang="en-US" dirty="0"/>
              <a:t> </a:t>
            </a:r>
            <a:r>
              <a:rPr lang="en-US" dirty="0" err="1"/>
              <a:t>slon</a:t>
            </a:r>
            <a:r>
              <a:rPr lang="en-US" dirty="0"/>
              <a:t>,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ohon</a:t>
            </a:r>
            <a:r>
              <a:rPr lang="en-US" dirty="0"/>
              <a:t>“, „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mám</a:t>
            </a:r>
            <a:r>
              <a:rPr lang="en-US" dirty="0"/>
              <a:t> </a:t>
            </a:r>
            <a:r>
              <a:rPr lang="en-US" dirty="0" err="1"/>
              <a:t>hrochy</a:t>
            </a:r>
            <a:r>
              <a:rPr lang="en-US" dirty="0"/>
              <a:t>, </a:t>
            </a:r>
            <a:r>
              <a:rPr lang="en-US" dirty="0" err="1"/>
              <a:t>velký</a:t>
            </a:r>
            <a:r>
              <a:rPr lang="en-US" dirty="0"/>
              <a:t> </a:t>
            </a:r>
            <a:r>
              <a:rPr lang="en-US" dirty="0" err="1"/>
              <a:t>hrochy</a:t>
            </a:r>
            <a:r>
              <a:rPr lang="en-US" dirty="0"/>
              <a:t>“.)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2743"/>
            <a:ext cx="9601196" cy="3567449"/>
          </a:xfrm>
        </p:spPr>
        <p:txBody>
          <a:bodyPr>
            <a:normAutofit/>
          </a:bodyPr>
          <a:lstStyle/>
          <a:p>
            <a:r>
              <a:rPr lang="cs-CZ" dirty="0" smtClean="0"/>
              <a:t>Poztrácená slovíčka</a:t>
            </a:r>
          </a:p>
          <a:p>
            <a:pPr marL="457200" lvl="1" indent="0">
              <a:buNone/>
            </a:pPr>
            <a:r>
              <a:rPr lang="en-US" dirty="0"/>
              <a:t>Lektor </a:t>
            </a:r>
            <a:r>
              <a:rPr lang="en-US" dirty="0" err="1"/>
              <a:t>zpívá</a:t>
            </a:r>
            <a:r>
              <a:rPr lang="en-US" dirty="0"/>
              <a:t> za </a:t>
            </a:r>
            <a:r>
              <a:rPr lang="en-US" dirty="0" err="1"/>
              <a:t>doprovodu</a:t>
            </a:r>
            <a:r>
              <a:rPr lang="en-US" dirty="0"/>
              <a:t> </a:t>
            </a:r>
            <a:r>
              <a:rPr lang="en-US" dirty="0" err="1"/>
              <a:t>píseň</a:t>
            </a:r>
            <a:r>
              <a:rPr lang="en-US" dirty="0"/>
              <a:t> a </a:t>
            </a:r>
            <a:r>
              <a:rPr lang="en-US" dirty="0" err="1"/>
              <a:t>vynechává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. Děti </a:t>
            </a:r>
            <a:r>
              <a:rPr lang="en-US" dirty="0" err="1"/>
              <a:t>doplňují</a:t>
            </a:r>
            <a:r>
              <a:rPr lang="en-US" dirty="0"/>
              <a:t> </a:t>
            </a:r>
            <a:r>
              <a:rPr lang="en-US" dirty="0" err="1"/>
              <a:t>chybějící</a:t>
            </a:r>
            <a:r>
              <a:rPr lang="en-US" dirty="0"/>
              <a:t> </a:t>
            </a:r>
            <a:r>
              <a:rPr lang="en-US" dirty="0" err="1"/>
              <a:t>slovíčka</a:t>
            </a:r>
            <a:r>
              <a:rPr lang="en-US" dirty="0"/>
              <a:t>. </a:t>
            </a:r>
          </a:p>
          <a:p>
            <a:r>
              <a:rPr lang="cs-CZ" dirty="0" smtClean="0"/>
              <a:t>Pokaždé jinak</a:t>
            </a:r>
          </a:p>
          <a:p>
            <a:pPr marL="457200" lvl="1" indent="0">
              <a:buNone/>
            </a:pPr>
            <a:r>
              <a:rPr lang="en-US" dirty="0"/>
              <a:t>Lektor se s dětmi </a:t>
            </a:r>
            <a:r>
              <a:rPr lang="en-US" dirty="0" err="1"/>
              <a:t>domluví</a:t>
            </a:r>
            <a:r>
              <a:rPr lang="en-US" dirty="0"/>
              <a:t>, jak si </a:t>
            </a:r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danou</a:t>
            </a:r>
            <a:r>
              <a:rPr lang="en-US" dirty="0"/>
              <a:t> </a:t>
            </a:r>
            <a:r>
              <a:rPr lang="en-US" dirty="0" err="1"/>
              <a:t>písničku</a:t>
            </a:r>
            <a:r>
              <a:rPr lang="en-US" dirty="0"/>
              <a:t> </a:t>
            </a:r>
            <a:r>
              <a:rPr lang="en-US" dirty="0" err="1"/>
              <a:t>zazpívají</a:t>
            </a:r>
            <a:r>
              <a:rPr lang="en-US" dirty="0"/>
              <a:t> (</a:t>
            </a:r>
            <a:r>
              <a:rPr lang="en-US" dirty="0" err="1"/>
              <a:t>pomalu</a:t>
            </a:r>
            <a:r>
              <a:rPr lang="en-US" dirty="0"/>
              <a:t> – </a:t>
            </a:r>
            <a:r>
              <a:rPr lang="en-US" dirty="0" err="1"/>
              <a:t>rychle</a:t>
            </a:r>
            <a:r>
              <a:rPr lang="en-US" dirty="0"/>
              <a:t>, potichu – </a:t>
            </a:r>
            <a:r>
              <a:rPr lang="en-US" dirty="0" err="1"/>
              <a:t>nahlas</a:t>
            </a:r>
            <a:r>
              <a:rPr lang="en-US" dirty="0"/>
              <a:t>, </a:t>
            </a:r>
            <a:r>
              <a:rPr lang="en-US" dirty="0" err="1"/>
              <a:t>vesele</a:t>
            </a:r>
            <a:r>
              <a:rPr lang="en-US" dirty="0"/>
              <a:t> – </a:t>
            </a:r>
            <a:r>
              <a:rPr lang="en-US" dirty="0" err="1"/>
              <a:t>smutně</a:t>
            </a:r>
            <a:r>
              <a:rPr lang="en-US" dirty="0"/>
              <a:t>). Za </a:t>
            </a:r>
            <a:r>
              <a:rPr lang="en-US" dirty="0" err="1"/>
              <a:t>akordického</a:t>
            </a:r>
            <a:r>
              <a:rPr lang="en-US" dirty="0"/>
              <a:t> </a:t>
            </a:r>
            <a:r>
              <a:rPr lang="en-US" dirty="0" err="1"/>
              <a:t>doprovodu</a:t>
            </a:r>
            <a:r>
              <a:rPr lang="en-US" dirty="0"/>
              <a:t> děti </a:t>
            </a:r>
            <a:r>
              <a:rPr lang="en-US" dirty="0" err="1"/>
              <a:t>zpívají</a:t>
            </a:r>
            <a:r>
              <a:rPr lang="en-US" dirty="0"/>
              <a:t> </a:t>
            </a:r>
            <a:r>
              <a:rPr lang="en-US" dirty="0" err="1"/>
              <a:t>každou</a:t>
            </a:r>
            <a:r>
              <a:rPr lang="en-US" dirty="0"/>
              <a:t> </a:t>
            </a:r>
            <a:r>
              <a:rPr lang="en-US" dirty="0" err="1"/>
              <a:t>sloku</a:t>
            </a:r>
            <a:r>
              <a:rPr lang="en-US" dirty="0"/>
              <a:t> </a:t>
            </a:r>
            <a:r>
              <a:rPr lang="en-US" dirty="0" err="1"/>
              <a:t>jiným</a:t>
            </a:r>
            <a:r>
              <a:rPr lang="en-US" dirty="0"/>
              <a:t>/</a:t>
            </a:r>
            <a:r>
              <a:rPr lang="en-US" dirty="0" err="1"/>
              <a:t>opačným</a:t>
            </a:r>
            <a:r>
              <a:rPr lang="en-US" dirty="0"/>
              <a:t> </a:t>
            </a:r>
            <a:r>
              <a:rPr lang="en-US" dirty="0" err="1"/>
              <a:t>způsobem</a:t>
            </a:r>
            <a:r>
              <a:rPr lang="en-US" dirty="0"/>
              <a:t>. Může být </a:t>
            </a:r>
            <a:r>
              <a:rPr lang="en-US" dirty="0" err="1"/>
              <a:t>obohaceno</a:t>
            </a:r>
            <a:r>
              <a:rPr lang="en-US" dirty="0"/>
              <a:t> o </a:t>
            </a:r>
            <a:r>
              <a:rPr lang="en-US" dirty="0" err="1"/>
              <a:t>pohybové</a:t>
            </a:r>
            <a:r>
              <a:rPr lang="en-US" dirty="0"/>
              <a:t> </a:t>
            </a:r>
            <a:r>
              <a:rPr lang="en-US" dirty="0" err="1"/>
              <a:t>vyjádření</a:t>
            </a:r>
            <a:r>
              <a:rPr lang="en-US" dirty="0"/>
              <a:t> </a:t>
            </a:r>
            <a:r>
              <a:rPr lang="en-US" dirty="0" err="1"/>
              <a:t>charakteru</a:t>
            </a:r>
            <a:r>
              <a:rPr lang="en-US" dirty="0"/>
              <a:t> </a:t>
            </a:r>
            <a:r>
              <a:rPr lang="en-US" dirty="0" err="1"/>
              <a:t>písně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2743"/>
            <a:ext cx="9601196" cy="3567449"/>
          </a:xfrm>
        </p:spPr>
        <p:txBody>
          <a:bodyPr>
            <a:normAutofit/>
          </a:bodyPr>
          <a:lstStyle/>
          <a:p>
            <a:r>
              <a:rPr lang="cs-CZ" dirty="0" smtClean="0"/>
              <a:t>Hudební divadlo</a:t>
            </a:r>
          </a:p>
          <a:p>
            <a:pPr marL="457200" lvl="1" indent="0">
              <a:buNone/>
            </a:pPr>
            <a:r>
              <a:rPr lang="cs-CZ" dirty="0"/>
              <a:t>Společně s dětmi zazpíváme první frázi písně a vytvoříme k jednotlivým slovům pohyb. Postupně přidáváme fráze a vždy začínáme zpívat od začátku, aby si pohyby mohli děti lépe zapamatovat (postupně přidáváme). Lektor z počátku bude dětem pomáhat, ale po několika frázích budou děti improvizovat</a:t>
            </a:r>
            <a:r>
              <a:rPr lang="cs-CZ" dirty="0" smtClean="0"/>
              <a:t>.</a:t>
            </a:r>
          </a:p>
          <a:p>
            <a:r>
              <a:rPr lang="cs-CZ" dirty="0" smtClean="0"/>
              <a:t>Štafeta</a:t>
            </a:r>
          </a:p>
          <a:p>
            <a:pPr marL="457200" lvl="1" indent="0">
              <a:buNone/>
            </a:pPr>
            <a:r>
              <a:rPr lang="cs-CZ" dirty="0"/>
              <a:t>Děti rozdělíme na dvě skupiny postavíme je na opačnou stranu místnosti. </a:t>
            </a:r>
            <a:r>
              <a:rPr lang="cs-CZ" dirty="0" smtClean="0"/>
              <a:t>Učitel </a:t>
            </a:r>
            <a:r>
              <a:rPr lang="cs-CZ" dirty="0"/>
              <a:t>má kouzelnou hůlku (taktovku) a ukáže taktovkou na skupinu, která bude zpívat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2743"/>
            <a:ext cx="9601196" cy="3567449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Počasí</a:t>
            </a:r>
          </a:p>
          <a:p>
            <a:pPr marL="457200" lvl="1" indent="0">
              <a:buNone/>
            </a:pPr>
            <a:r>
              <a:rPr lang="cs-CZ" dirty="0" smtClean="0"/>
              <a:t>Učitel </a:t>
            </a:r>
            <a:r>
              <a:rPr lang="cs-CZ" dirty="0"/>
              <a:t>s dětmi vybere nástroje, které symbolizují jednotlivé charaktery počasí (déšť, duha, slunce, mraky, sníh, kroupy, bílé mráčky, vítr, </a:t>
            </a:r>
            <a:r>
              <a:rPr lang="cs-CZ" dirty="0" smtClean="0"/>
              <a:t>hrom </a:t>
            </a:r>
            <a:r>
              <a:rPr lang="cs-CZ" dirty="0"/>
              <a:t>a blesk, vánek, měsíc a </a:t>
            </a:r>
            <a:r>
              <a:rPr lang="cs-CZ" dirty="0" smtClean="0"/>
              <a:t>hvězdy </a:t>
            </a:r>
            <a:r>
              <a:rPr lang="cs-CZ" dirty="0"/>
              <a:t>...) a každý žáček si vybere jeden </a:t>
            </a:r>
            <a:r>
              <a:rPr lang="cs-CZ" dirty="0" smtClean="0"/>
              <a:t>charakter</a:t>
            </a:r>
            <a:r>
              <a:rPr lang="cs-CZ" dirty="0"/>
              <a:t>. Pro malé děti je opět vhodné, aby měly obrázek před sebou. </a:t>
            </a:r>
          </a:p>
          <a:p>
            <a:pPr marL="457200" lvl="1" indent="0">
              <a:buNone/>
            </a:pPr>
            <a:r>
              <a:rPr lang="cs-CZ" dirty="0"/>
              <a:t>Lektor bude bez doprovodu či s hudebním doprovodem měnit počasí, během jednoho den</a:t>
            </a:r>
            <a:r>
              <a:rPr lang="cs-CZ" dirty="0" smtClean="0"/>
              <a:t>.</a:t>
            </a:r>
            <a:endParaRPr lang="cs-CZ" dirty="0"/>
          </a:p>
          <a:p>
            <a:pPr marL="457200" lvl="1" indent="0">
              <a:buNone/>
            </a:pPr>
            <a:r>
              <a:rPr lang="cs-CZ" i="1" dirty="0"/>
              <a:t>Probudili jsme se do rána. Slunce svítí a na obloze není ani mráček. Tu a tam zafouká jemný vánek. Ale co to nevidím, v dálce se na nebi objevují krásné bílé obláčky a houstnou ve velké mraky. Náhle nám začíná pršet a slyším hrom a začínají padat kroupy. Kroupy přestaly, ale stále ještě prší. Vítr odfoukl i ty poslední mraky a na nebi se objevila krásná duha. Ještě několikrát foukne malý vánek, ale jinak je nebe čisté. Začíná se stmívat a na nebi vyšel měsíček a tu a tam vidíme blikat hvězdičku.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Garage</a:t>
            </a:r>
            <a:r>
              <a:rPr lang="cs-CZ" dirty="0" smtClean="0"/>
              <a:t> Band</a:t>
            </a:r>
          </a:p>
          <a:p>
            <a:r>
              <a:rPr lang="en-US" dirty="0" err="1" smtClean="0"/>
              <a:t>Vocaroo</a:t>
            </a:r>
            <a:r>
              <a:rPr lang="en-US" dirty="0" smtClean="0"/>
              <a:t> </a:t>
            </a:r>
            <a:r>
              <a:rPr lang="en-US" dirty="0"/>
              <a:t>= Online voice </a:t>
            </a:r>
            <a:r>
              <a:rPr lang="en-US" dirty="0" smtClean="0"/>
              <a:t>recorder</a:t>
            </a:r>
            <a:r>
              <a:rPr lang="cs-CZ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://vocaroo.com/</a:t>
            </a:r>
            <a:endParaRPr lang="en-US" dirty="0"/>
          </a:p>
          <a:p>
            <a:r>
              <a:rPr lang="en-US" dirty="0" err="1" smtClean="0"/>
              <a:t>Tripline</a:t>
            </a:r>
            <a:r>
              <a:rPr lang="en-US" dirty="0" smtClean="0"/>
              <a:t> </a:t>
            </a:r>
            <a:r>
              <a:rPr lang="en-US" dirty="0"/>
              <a:t>= Create online maps, record your journey, insert pictures and </a:t>
            </a:r>
            <a:r>
              <a:rPr lang="en-US" dirty="0" smtClean="0"/>
              <a:t>text</a:t>
            </a:r>
            <a:r>
              <a:rPr lang="cs-CZ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://www.tripline.net/</a:t>
            </a:r>
            <a:endParaRPr lang="en-US" dirty="0"/>
          </a:p>
          <a:p>
            <a:r>
              <a:rPr lang="en-US" dirty="0" err="1" smtClean="0"/>
              <a:t>Soundcloud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royalty-free-beats</a:t>
            </a:r>
            <a:r>
              <a:rPr lang="cs-CZ" dirty="0" smtClean="0"/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://soundcloud.com/royalty-free-beats</a:t>
            </a:r>
            <a:endParaRPr lang="en-US" dirty="0"/>
          </a:p>
          <a:p>
            <a:r>
              <a:rPr lang="en-US" dirty="0" smtClean="0"/>
              <a:t>Free Beats</a:t>
            </a:r>
            <a:r>
              <a:rPr lang="cs-CZ" dirty="0" smtClean="0"/>
              <a:t> -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freebeats.io/royalty-free-hiphop-beats</a:t>
            </a:r>
            <a:endParaRPr lang="cs-CZ" dirty="0" smtClean="0"/>
          </a:p>
          <a:p>
            <a:pPr marL="914400" lvl="2" indent="0">
              <a:buNone/>
            </a:pPr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://freebeats.io/compromise</a:t>
            </a:r>
            <a:endParaRPr lang="en-US" sz="1400" dirty="0"/>
          </a:p>
          <a:p>
            <a:pPr marL="914400" lvl="2" indent="0">
              <a:buNone/>
            </a:pPr>
            <a:r>
              <a:rPr lang="en-US" u="sng" dirty="0">
                <a:hlinkClick r:id="rId7"/>
              </a:rPr>
              <a:t>https://freebeats.io/summer-rain</a:t>
            </a:r>
            <a:endParaRPr lang="en-US" sz="14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nás hudba ovlivňuje: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85623"/>
            <a:ext cx="5949176" cy="3674771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může </a:t>
            </a:r>
            <a:r>
              <a:rPr lang="cs-CZ" dirty="0"/>
              <a:t>zpomalovat a vyrovnávat mozkové vlny</a:t>
            </a:r>
            <a:endParaRPr lang="en-US" dirty="0"/>
          </a:p>
          <a:p>
            <a:r>
              <a:rPr lang="cs-CZ" dirty="0" smtClean="0"/>
              <a:t>ovlivňuje dýchání</a:t>
            </a:r>
            <a:r>
              <a:rPr lang="cs-CZ" dirty="0"/>
              <a:t> </a:t>
            </a:r>
            <a:r>
              <a:rPr lang="cs-CZ" dirty="0" smtClean="0"/>
              <a:t>a srdeční </a:t>
            </a:r>
            <a:r>
              <a:rPr lang="cs-CZ" dirty="0"/>
              <a:t>frekvenci</a:t>
            </a:r>
            <a:endParaRPr lang="en-US" dirty="0"/>
          </a:p>
          <a:p>
            <a:r>
              <a:rPr lang="cs-CZ" dirty="0" smtClean="0"/>
              <a:t>zmírňuje </a:t>
            </a:r>
            <a:r>
              <a:rPr lang="cs-CZ" dirty="0"/>
              <a:t>svalové napětí a zlepšuje pohyb</a:t>
            </a:r>
            <a:endParaRPr lang="en-US" dirty="0"/>
          </a:p>
          <a:p>
            <a:r>
              <a:rPr lang="cs-CZ" dirty="0" smtClean="0"/>
              <a:t>ovlivňuje </a:t>
            </a:r>
            <a:r>
              <a:rPr lang="cs-CZ" dirty="0"/>
              <a:t>tělesnou teplotu</a:t>
            </a:r>
            <a:endParaRPr lang="en-US" dirty="0"/>
          </a:p>
          <a:p>
            <a:r>
              <a:rPr lang="cs-CZ" dirty="0" smtClean="0"/>
              <a:t>dokáže </a:t>
            </a:r>
            <a:r>
              <a:rPr lang="cs-CZ" dirty="0"/>
              <a:t>snížit hladinu endorfinů</a:t>
            </a:r>
            <a:endParaRPr lang="en-US" dirty="0"/>
          </a:p>
          <a:p>
            <a:r>
              <a:rPr lang="cs-CZ" dirty="0" smtClean="0"/>
              <a:t>umí </a:t>
            </a:r>
            <a:r>
              <a:rPr lang="cs-CZ" dirty="0"/>
              <a:t>regulovat stresové hormony</a:t>
            </a:r>
            <a:endParaRPr lang="en-US" dirty="0"/>
          </a:p>
          <a:p>
            <a:r>
              <a:rPr lang="cs-CZ" dirty="0" smtClean="0"/>
              <a:t>může </a:t>
            </a:r>
            <a:r>
              <a:rPr lang="cs-CZ" dirty="0"/>
              <a:t>posilovat imunitní </a:t>
            </a:r>
            <a:r>
              <a:rPr lang="cs-CZ" dirty="0" smtClean="0"/>
              <a:t>systém, paměť a schopnost učit se</a:t>
            </a:r>
            <a:endParaRPr lang="en-US" dirty="0"/>
          </a:p>
          <a:p>
            <a:r>
              <a:rPr lang="cs-CZ" dirty="0" smtClean="0"/>
              <a:t>mění </a:t>
            </a:r>
            <a:r>
              <a:rPr lang="cs-CZ" dirty="0"/>
              <a:t>naše vnímání </a:t>
            </a:r>
            <a:r>
              <a:rPr lang="cs-CZ" dirty="0" smtClean="0"/>
              <a:t>času a prostoru</a:t>
            </a:r>
          </a:p>
          <a:p>
            <a:r>
              <a:rPr lang="cs-CZ" dirty="0" smtClean="0"/>
              <a:t>může </a:t>
            </a:r>
            <a:r>
              <a:rPr lang="cs-CZ" dirty="0"/>
              <a:t>zvýšit </a:t>
            </a:r>
            <a:r>
              <a:rPr lang="cs-CZ" dirty="0" smtClean="0"/>
              <a:t>výkonnost a podporuje výdrž</a:t>
            </a:r>
          </a:p>
          <a:p>
            <a:r>
              <a:rPr lang="cs-CZ" dirty="0" smtClean="0"/>
              <a:t>může </a:t>
            </a:r>
            <a:r>
              <a:rPr lang="cs-CZ" dirty="0"/>
              <a:t>navodit pocit bezpečí a pohody</a:t>
            </a:r>
            <a:endParaRPr lang="en-US" dirty="0"/>
          </a:p>
          <a:p>
            <a:endParaRPr lang="en-US" i="1" dirty="0"/>
          </a:p>
          <a:p>
            <a:endParaRPr lang="cs-CZ" i="1" dirty="0" smtClean="0"/>
          </a:p>
          <a:p>
            <a:endParaRPr lang="en-US" i="1" dirty="0"/>
          </a:p>
          <a:p>
            <a:endParaRPr lang="en-US" i="1" dirty="0"/>
          </a:p>
          <a:p>
            <a:endParaRPr lang="cs-CZ" i="1" dirty="0" smtClean="0"/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13" y="2616429"/>
            <a:ext cx="3030111" cy="3030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7588" y="5852617"/>
            <a:ext cx="260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D. </a:t>
            </a:r>
            <a:r>
              <a:rPr lang="cs-CZ" sz="1400" dirty="0" err="1" smtClean="0"/>
              <a:t>Campbell</a:t>
            </a:r>
            <a:r>
              <a:rPr lang="cs-CZ" sz="1400" dirty="0" smtClean="0"/>
              <a:t>, Mozart </a:t>
            </a:r>
            <a:r>
              <a:rPr lang="cs-CZ" sz="1400" dirty="0" err="1" smtClean="0"/>
              <a:t>Effect</a:t>
            </a:r>
            <a:r>
              <a:rPr lang="cs-CZ" sz="1400" dirty="0"/>
              <a:t> (</a:t>
            </a:r>
            <a:r>
              <a:rPr lang="cs-CZ" sz="1400" dirty="0" smtClean="0"/>
              <a:t>2001)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75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Úředníci přistěhovaleckého oddělení ve státě Washington pouštějí Mozartovu a barokní hudbu novým příchozím z Kambodži, Laosu a dalších asijských zemí na hodinách angličtiny a hlásí, že tempo výuky se tím zrychluje.</a:t>
            </a:r>
            <a:endParaRPr lang="en-US" dirty="0"/>
          </a:p>
          <a:p>
            <a:r>
              <a:rPr lang="cs-CZ" dirty="0"/>
              <a:t>Na Kalifornské univerzitě v </a:t>
            </a:r>
            <a:r>
              <a:rPr lang="cs-CZ" dirty="0" err="1"/>
              <a:t>Irvinu</a:t>
            </a:r>
            <a:r>
              <a:rPr lang="cs-CZ" dirty="0"/>
              <a:t> zkoumala skupina výzkumníků účinky Mozartovy hudby na vysokoškolské studenty. Studenti, dosáhli 8 – 9 bodů víc při prostorovém testu IQ poté, co deset minut poslouchali Mozartovu Sonátu pro dva klavíry D dur. Vědecký tým došel k závěru, že vztah mezi hudbou a prostorovým uvažováním je tak silný, že zde může sehrát roli pouhý poslech hudby. Po ohlášení výsledků jeden ze členů týmu prohlásil, že Mozartova hudba „zahřívá mozek na provozní teplotu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 </a:t>
            </a:r>
            <a:r>
              <a:rPr lang="cs-CZ" dirty="0"/>
              <a:t>Podle </a:t>
            </a:r>
            <a:r>
              <a:rPr lang="cs-CZ" dirty="0" err="1"/>
              <a:t>Irwinské</a:t>
            </a:r>
            <a:r>
              <a:rPr lang="cs-CZ" dirty="0"/>
              <a:t> studie pouští určitý počet veřejných škol jako zvukovou kulisu Mozartovy skladby a hlásí, že pozornost a výkony žáků se zlepšují.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t</a:t>
            </a:r>
            <a:r>
              <a:rPr lang="en-US" dirty="0" err="1" smtClean="0"/>
              <a:t>vo</a:t>
            </a:r>
            <a:r>
              <a:rPr lang="cs-CZ" dirty="0" err="1" smtClean="0"/>
              <a:t>řivosti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49" y="2419814"/>
            <a:ext cx="9872871" cy="335421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Tvořivý člověk se nespokojí s obvyklým řešením – proto se může vyvíjet a rozvinout umění.</a:t>
            </a:r>
            <a:endParaRPr lang="en-US" dirty="0" smtClean="0"/>
          </a:p>
          <a:p>
            <a:pPr lvl="0"/>
            <a:r>
              <a:rPr lang="cs-CZ" dirty="0" smtClean="0"/>
              <a:t>Tvořivost odpovídá psychickému zdraví (</a:t>
            </a:r>
            <a:r>
              <a:rPr lang="cs-CZ" dirty="0" err="1" smtClean="0"/>
              <a:t>Maslow</a:t>
            </a:r>
            <a:r>
              <a:rPr lang="cs-CZ" dirty="0" smtClean="0"/>
              <a:t> 1970)</a:t>
            </a:r>
            <a:endParaRPr lang="en-US" dirty="0" smtClean="0"/>
          </a:p>
          <a:p>
            <a:pPr lvl="0"/>
            <a:r>
              <a:rPr lang="cs-CZ" dirty="0" smtClean="0"/>
              <a:t>Tvořivost může pomáhat při snižování </a:t>
            </a:r>
            <a:r>
              <a:rPr lang="cs-CZ" dirty="0" err="1" smtClean="0"/>
              <a:t>anxiety</a:t>
            </a:r>
            <a:r>
              <a:rPr lang="cs-CZ" dirty="0" smtClean="0"/>
              <a:t> (strachu , obav, úzkosti a ustrašenosti), jak to potvrdily některé výzkumy v této oblasti (</a:t>
            </a:r>
            <a:r>
              <a:rPr lang="cs-CZ" dirty="0" err="1" smtClean="0"/>
              <a:t>Hlavs</a:t>
            </a:r>
            <a:r>
              <a:rPr lang="cs-CZ" dirty="0" smtClean="0"/>
              <a:t>, Krčová, 1976, Kováčová 1979 a 1983, Gajdošová, </a:t>
            </a:r>
            <a:r>
              <a:rPr lang="cs-CZ" dirty="0" err="1" smtClean="0"/>
              <a:t>Herényiová</a:t>
            </a:r>
            <a:r>
              <a:rPr lang="cs-CZ" dirty="0" smtClean="0"/>
              <a:t>, 1995, </a:t>
            </a:r>
            <a:r>
              <a:rPr lang="cs-CZ" dirty="0" err="1" smtClean="0"/>
              <a:t>Falat</a:t>
            </a:r>
            <a:r>
              <a:rPr lang="cs-CZ" dirty="0" smtClean="0"/>
              <a:t> 2001, </a:t>
            </a:r>
            <a:r>
              <a:rPr lang="cs-CZ" dirty="0" err="1" smtClean="0"/>
              <a:t>Szobiová</a:t>
            </a:r>
            <a:r>
              <a:rPr lang="cs-CZ" dirty="0" smtClean="0"/>
              <a:t>, 2004, a jiní) </a:t>
            </a:r>
            <a:endParaRPr lang="en-US" dirty="0" smtClean="0"/>
          </a:p>
          <a:p>
            <a:pPr lvl="0"/>
            <a:r>
              <a:rPr lang="cs-CZ" dirty="0" smtClean="0"/>
              <a:t>Tvořivost prokazatelně pozitivně ovlivňuje zvyšování sebevědomí a průbojnosti, tvořivější děti jsou sebevědomější a lépe se prosazují.</a:t>
            </a:r>
            <a:endParaRPr lang="en-US" dirty="0" smtClean="0"/>
          </a:p>
          <a:p>
            <a:pPr lvl="0"/>
            <a:r>
              <a:rPr lang="cs-CZ" dirty="0" smtClean="0"/>
              <a:t>Tvořivost má významný vliv na růst chápavosti a motivace poznávat, zvyšuje zájem o učení.</a:t>
            </a:r>
            <a:endParaRPr lang="en-US" dirty="0" smtClean="0"/>
          </a:p>
          <a:p>
            <a:pPr lvl="0"/>
            <a:r>
              <a:rPr lang="cs-CZ" dirty="0" smtClean="0"/>
              <a:t>Zlepšuje sociabilitu, ochotu ke spolupráci.</a:t>
            </a:r>
            <a:endParaRPr lang="en-US" dirty="0" smtClean="0"/>
          </a:p>
          <a:p>
            <a:pPr lvl="0"/>
            <a:r>
              <a:rPr lang="cs-CZ" dirty="0" smtClean="0"/>
              <a:t>Formuje také citové kvality, vztah k sobě a světu.</a:t>
            </a:r>
          </a:p>
          <a:p>
            <a:pPr marL="45720" lvl="0" indent="0">
              <a:buNone/>
            </a:pPr>
            <a:endParaRPr lang="cs-CZ" dirty="0" smtClean="0"/>
          </a:p>
          <a:p>
            <a:pPr marL="45720" lvl="0" indent="0"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2654" y="5907842"/>
            <a:ext cx="6411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>
              <a:buNone/>
            </a:pPr>
            <a:r>
              <a:rPr lang="cs-CZ" sz="1200" dirty="0" smtClean="0"/>
              <a:t>K. </a:t>
            </a:r>
            <a:r>
              <a:rPr lang="cs-CZ" sz="1200" dirty="0"/>
              <a:t>Fichnová a </a:t>
            </a:r>
            <a:r>
              <a:rPr lang="cs-CZ" sz="1200" dirty="0" smtClean="0"/>
              <a:t>E. </a:t>
            </a:r>
            <a:r>
              <a:rPr lang="cs-CZ" sz="1200" dirty="0" err="1" smtClean="0"/>
              <a:t>Szobiová</a:t>
            </a:r>
            <a:r>
              <a:rPr lang="cs-CZ" sz="1200" dirty="0" smtClean="0"/>
              <a:t>, </a:t>
            </a:r>
            <a:r>
              <a:rPr lang="cs-CZ" sz="1200" cap="small" dirty="0"/>
              <a:t>Rozvoj tvořivosti a klíčových kompetencí dětí (Portál, 2012)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42096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používáte hudební prvky na hodinách?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 ve výuce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Využití </a:t>
            </a:r>
            <a:r>
              <a:rPr lang="cs-CZ" dirty="0" smtClean="0"/>
              <a:t>hudebního potenciálu při výuce jazyka (rytmus a melodie v jazyce a v hudbě)</a:t>
            </a:r>
            <a:endParaRPr lang="en-US" dirty="0"/>
          </a:p>
          <a:p>
            <a:pPr lvl="0"/>
            <a:r>
              <a:rPr lang="cs-CZ" dirty="0"/>
              <a:t>V centru výuky či jako </a:t>
            </a:r>
            <a:r>
              <a:rPr lang="cs-CZ" dirty="0" smtClean="0"/>
              <a:t>doplnění</a:t>
            </a:r>
            <a:endParaRPr lang="en-US" dirty="0"/>
          </a:p>
          <a:p>
            <a:pPr lvl="0"/>
            <a:r>
              <a:rPr lang="cs-CZ" dirty="0"/>
              <a:t>Zábavné zpestření </a:t>
            </a:r>
            <a:r>
              <a:rPr lang="cs-CZ" dirty="0" smtClean="0"/>
              <a:t>výuky</a:t>
            </a:r>
          </a:p>
          <a:p>
            <a:pPr lvl="0"/>
            <a:r>
              <a:rPr lang="cs-CZ" dirty="0" smtClean="0"/>
              <a:t>Uklidnění/soustředění studentů</a:t>
            </a:r>
            <a:endParaRPr lang="en-US" dirty="0"/>
          </a:p>
          <a:p>
            <a:pPr lvl="0"/>
            <a:r>
              <a:rPr lang="cs-CZ" dirty="0"/>
              <a:t>Nácvik na </a:t>
            </a:r>
            <a:r>
              <a:rPr lang="cs-CZ" dirty="0" smtClean="0"/>
              <a:t>besídku/představení</a:t>
            </a:r>
          </a:p>
          <a:p>
            <a:r>
              <a:rPr lang="cs-CZ" dirty="0" smtClean="0"/>
              <a:t>Soudržnost skupiny studentů</a:t>
            </a:r>
          </a:p>
          <a:p>
            <a:r>
              <a:rPr lang="cs-CZ" dirty="0" smtClean="0"/>
              <a:t>Pozitivní prožívání</a:t>
            </a:r>
          </a:p>
          <a:p>
            <a:r>
              <a:rPr lang="cs-CZ" dirty="0" smtClean="0"/>
              <a:t>Kreativní vyjádření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Rytmus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1379"/>
            <a:ext cx="9601196" cy="36962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Rytmus dává definici, vzorec, hranici a strukturu tónu a zvuku. </a:t>
            </a:r>
            <a:endParaRPr lang="cs-CZ" dirty="0" smtClean="0"/>
          </a:p>
          <a:p>
            <a:r>
              <a:rPr lang="cs-CZ" dirty="0" smtClean="0"/>
              <a:t>Dává </a:t>
            </a:r>
            <a:r>
              <a:rPr lang="cs-CZ" dirty="0"/>
              <a:t>tvar řeči, melodii, tanci, poezii a lidskému tělu a celému koloběhu světa. </a:t>
            </a:r>
            <a:endParaRPr lang="cs-CZ" dirty="0" smtClean="0"/>
          </a:p>
          <a:p>
            <a:r>
              <a:rPr lang="cs-CZ" i="1" dirty="0" smtClean="0"/>
              <a:t>Pomocí rytmu se děti se rozvíjejí </a:t>
            </a:r>
            <a:r>
              <a:rPr lang="cs-CZ" i="1" dirty="0"/>
              <a:t>v následujících oblastech:</a:t>
            </a:r>
            <a:endParaRPr lang="en-US" i="1" dirty="0"/>
          </a:p>
          <a:p>
            <a:pPr marL="457200" lvl="1" indent="0">
              <a:buNone/>
            </a:pPr>
            <a:r>
              <a:rPr lang="cs-CZ" dirty="0"/>
              <a:t>Rozvoj hrubé motoriky – použití vlastního těla</a:t>
            </a:r>
            <a:endParaRPr lang="en-US" dirty="0"/>
          </a:p>
          <a:p>
            <a:pPr marL="457200" lvl="1" indent="0">
              <a:buNone/>
            </a:pPr>
            <a:r>
              <a:rPr lang="cs-CZ" dirty="0"/>
              <a:t>Rozvoj jemné motoriky – použití perkusových nástrojů</a:t>
            </a:r>
            <a:endParaRPr lang="en-US" dirty="0"/>
          </a:p>
          <a:p>
            <a:pPr marL="457200" lvl="1" indent="0">
              <a:buNone/>
            </a:pPr>
            <a:r>
              <a:rPr lang="cs-CZ" dirty="0"/>
              <a:t>Rozvoj řečových schopností – rytmizace básní, písní a textů</a:t>
            </a:r>
            <a:endParaRPr lang="en-US" dirty="0"/>
          </a:p>
          <a:p>
            <a:pPr marL="457200" lvl="1" indent="0">
              <a:buNone/>
            </a:pPr>
            <a:r>
              <a:rPr lang="cs-CZ" dirty="0"/>
              <a:t>Sebevyjádření – improvizace</a:t>
            </a:r>
            <a:endParaRPr lang="en-US" dirty="0"/>
          </a:p>
          <a:p>
            <a:pPr marL="457200" lvl="1" indent="0">
              <a:buNone/>
            </a:pPr>
            <a:r>
              <a:rPr lang="cs-CZ" dirty="0"/>
              <a:t>Rozvoj sociálních dovedností – hra ve skupině i sólo</a:t>
            </a:r>
            <a:endParaRPr lang="en-US" dirty="0"/>
          </a:p>
          <a:p>
            <a:pPr marL="457200" lvl="1" indent="0">
              <a:buNone/>
            </a:pPr>
            <a:r>
              <a:rPr lang="cs-CZ" dirty="0"/>
              <a:t>Uvědomování si rytmů vlastního těla, přírody i společnosti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1468</TotalTime>
  <Words>2013</Words>
  <Application>Microsoft Office PowerPoint</Application>
  <PresentationFormat>Widescreen</PresentationFormat>
  <Paragraphs>263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Garamond</vt:lpstr>
      <vt:lpstr>Organic</vt:lpstr>
      <vt:lpstr>Hudební hry na procvičování slovní zásoby</vt:lpstr>
      <vt:lpstr>Představení</vt:lpstr>
      <vt:lpstr>Praxe</vt:lpstr>
      <vt:lpstr>Jak nás hudba ovlivňuje:</vt:lpstr>
      <vt:lpstr>Výzkum</vt:lpstr>
      <vt:lpstr>Význam tvořivosti</vt:lpstr>
      <vt:lpstr>Jaké používáte hudební prvky na hodinách?</vt:lpstr>
      <vt:lpstr>Hudba ve výuce</vt:lpstr>
      <vt:lpstr>Rytmus</vt:lpstr>
      <vt:lpstr>Melodie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Nácvik písní, říkanek, a básní</vt:lpstr>
      <vt:lpstr>Sborové čtení („choral reading“)</vt:lpstr>
      <vt:lpstr>Otesánek</vt:lpstr>
      <vt:lpstr>Rytmický kruh</vt:lpstr>
      <vt:lpstr>Rytmický kruh – Slabiky a rýmy Varianty:</vt:lpstr>
      <vt:lpstr>Rytmický kruh – Slabiky a rýmy</vt:lpstr>
      <vt:lpstr>Pohybové hry</vt:lpstr>
      <vt:lpstr>Pohybové hry</vt:lpstr>
      <vt:lpstr>Básničky</vt:lpstr>
      <vt:lpstr>Básničky - rytmizace</vt:lpstr>
      <vt:lpstr>Básničky - pohyb</vt:lpstr>
      <vt:lpstr>Básničky – smyslová stimulace</vt:lpstr>
      <vt:lpstr>Hry</vt:lpstr>
      <vt:lpstr>Hry</vt:lpstr>
      <vt:lpstr>Hry</vt:lpstr>
      <vt:lpstr>Hry</vt:lpstr>
      <vt:lpstr>Hry</vt:lpstr>
      <vt:lpstr>Hry</vt:lpstr>
      <vt:lpstr>Technologie</vt:lpstr>
      <vt:lpstr>Otázky?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Adelka</dc:creator>
  <cp:lastModifiedBy>Adelka</cp:lastModifiedBy>
  <cp:revision>52</cp:revision>
  <cp:lastPrinted>2019-05-31T02:06:15Z</cp:lastPrinted>
  <dcterms:created xsi:type="dcterms:W3CDTF">2019-05-24T15:50:26Z</dcterms:created>
  <dcterms:modified xsi:type="dcterms:W3CDTF">2019-06-06T20:40:05Z</dcterms:modified>
</cp:coreProperties>
</file>